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76" r:id="rId2"/>
    <p:sldId id="258" r:id="rId3"/>
    <p:sldId id="277" r:id="rId4"/>
    <p:sldId id="260" r:id="rId5"/>
    <p:sldId id="263" r:id="rId6"/>
    <p:sldId id="271" r:id="rId7"/>
    <p:sldId id="272" r:id="rId8"/>
    <p:sldId id="273" r:id="rId9"/>
    <p:sldId id="275" r:id="rId10"/>
    <p:sldId id="274"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FC3E"/>
    <a:srgbClr val="AAE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chemeClr val="bg1"/>
          </a:solidFill>
          <a:ln>
            <a:solidFill>
              <a:schemeClr val="bg1">
                <a:lumMod val="95000"/>
              </a:schemeClr>
            </a:solidFill>
          </a:ln>
        </p:spPr>
        <p:txBody>
          <a:bodyPr>
            <a:normAutofit/>
          </a:bodyPr>
          <a:lstStyle/>
          <a:p>
            <a:r>
              <a:rPr lang="en-US" sz="13800" dirty="0" smtClean="0">
                <a:solidFill>
                  <a:srgbClr val="0070C0"/>
                </a:solidFill>
              </a:rPr>
              <a:t>Welcome</a:t>
            </a:r>
            <a:endParaRPr lang="en-US" sz="13800" dirty="0">
              <a:solidFill>
                <a:srgbClr val="0070C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Natural Resources of Bangladesh</a:t>
            </a:r>
            <a:endParaRPr lang="en-US" dirty="0">
              <a:solidFill>
                <a:schemeClr val="bg1"/>
              </a:solidFill>
            </a:endParaRPr>
          </a:p>
        </p:txBody>
      </p:sp>
      <p:sp>
        <p:nvSpPr>
          <p:cNvPr id="3" name="Content Placeholder 2"/>
          <p:cNvSpPr>
            <a:spLocks noGrp="1"/>
          </p:cNvSpPr>
          <p:nvPr>
            <p:ph idx="1"/>
          </p:nvPr>
        </p:nvSpPr>
        <p:spPr>
          <a:xfrm>
            <a:off x="457200" y="1752600"/>
            <a:ext cx="8229600" cy="4876800"/>
          </a:xfrm>
          <a:solidFill>
            <a:schemeClr val="bg2">
              <a:lumMod val="90000"/>
            </a:schemeClr>
          </a:solidFill>
          <a:ln>
            <a:solidFill>
              <a:schemeClr val="bg1">
                <a:lumMod val="85000"/>
              </a:schemeClr>
            </a:solidFill>
          </a:ln>
        </p:spPr>
        <p:style>
          <a:lnRef idx="3">
            <a:schemeClr val="lt1"/>
          </a:lnRef>
          <a:fillRef idx="1">
            <a:schemeClr val="accent3"/>
          </a:fillRef>
          <a:effectRef idx="1">
            <a:schemeClr val="accent3"/>
          </a:effectRef>
          <a:fontRef idx="minor">
            <a:schemeClr val="lt1"/>
          </a:fontRef>
        </p:style>
        <p:txBody>
          <a:bodyPr>
            <a:noAutofit/>
          </a:bodyPr>
          <a:lstStyle/>
          <a:p>
            <a:pPr algn="ctr">
              <a:buNone/>
            </a:pPr>
            <a:r>
              <a:rPr lang="en-US" sz="4000" dirty="0" smtClean="0">
                <a:solidFill>
                  <a:schemeClr val="tx1"/>
                </a:solidFill>
              </a:rPr>
              <a:t>The natural resources of the country includes the above slide. Due to geographical location there is good possibility of getting more natural resources deep in the soil and under the sea. </a:t>
            </a:r>
            <a:endParaRPr lang="en-US" sz="40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55638"/>
            <a:ext cx="8229600" cy="1020762"/>
          </a:xfrm>
        </p:spPr>
        <p:style>
          <a:lnRef idx="3">
            <a:schemeClr val="lt1"/>
          </a:lnRef>
          <a:fillRef idx="1">
            <a:schemeClr val="accent4"/>
          </a:fillRef>
          <a:effectRef idx="1">
            <a:schemeClr val="accent4"/>
          </a:effectRef>
          <a:fontRef idx="minor">
            <a:schemeClr val="lt1"/>
          </a:fontRef>
        </p:style>
        <p:txBody>
          <a:bodyPr>
            <a:normAutofit/>
          </a:bodyPr>
          <a:lstStyle/>
          <a:p>
            <a:r>
              <a:rPr lang="en-US" dirty="0" smtClean="0"/>
              <a:t>Renewable natural resources </a:t>
            </a:r>
            <a:endParaRPr lang="en-US" dirty="0"/>
          </a:p>
        </p:txBody>
      </p:sp>
      <p:sp>
        <p:nvSpPr>
          <p:cNvPr id="3" name="Content Placeholder 2"/>
          <p:cNvSpPr>
            <a:spLocks noGrp="1"/>
          </p:cNvSpPr>
          <p:nvPr>
            <p:ph idx="1"/>
          </p:nvPr>
        </p:nvSpPr>
        <p:spPr>
          <a:xfrm>
            <a:off x="457200" y="1752600"/>
            <a:ext cx="8229600" cy="4572000"/>
          </a:xfrm>
          <a:solidFill>
            <a:schemeClr val="accent3">
              <a:lumMod val="20000"/>
              <a:lumOff val="80000"/>
            </a:schemeClr>
          </a:solidFill>
          <a:ln>
            <a:solidFill>
              <a:schemeClr val="bg1">
                <a:lumMod val="75000"/>
              </a:schemeClr>
            </a:solidFill>
          </a:ln>
        </p:spPr>
        <p:style>
          <a:lnRef idx="1">
            <a:schemeClr val="accent4"/>
          </a:lnRef>
          <a:fillRef idx="3">
            <a:schemeClr val="accent4"/>
          </a:fillRef>
          <a:effectRef idx="2">
            <a:schemeClr val="accent4"/>
          </a:effectRef>
          <a:fontRef idx="minor">
            <a:schemeClr val="lt1"/>
          </a:fontRef>
        </p:style>
        <p:txBody>
          <a:bodyPr>
            <a:normAutofit/>
          </a:bodyPr>
          <a:lstStyle/>
          <a:p>
            <a:pPr algn="ctr">
              <a:buNone/>
            </a:pPr>
            <a:r>
              <a:rPr lang="en-US" sz="4300" dirty="0" smtClean="0">
                <a:solidFill>
                  <a:srgbClr val="00B050"/>
                </a:solidFill>
              </a:rPr>
              <a:t>Some natural resources can be used</a:t>
            </a:r>
          </a:p>
          <a:p>
            <a:pPr algn="ctr">
              <a:buNone/>
            </a:pPr>
            <a:r>
              <a:rPr lang="en-US" sz="4300" dirty="0" smtClean="0">
                <a:solidFill>
                  <a:srgbClr val="00B050"/>
                </a:solidFill>
              </a:rPr>
              <a:t>again. These are called renewable</a:t>
            </a:r>
          </a:p>
          <a:p>
            <a:pPr algn="ctr">
              <a:buNone/>
            </a:pPr>
            <a:r>
              <a:rPr lang="en-US" sz="4300" dirty="0" smtClean="0">
                <a:solidFill>
                  <a:srgbClr val="00B050"/>
                </a:solidFill>
              </a:rPr>
              <a:t>resources.</a:t>
            </a:r>
            <a:r>
              <a:rPr lang="en-US" sz="4300" dirty="0" smtClean="0">
                <a:solidFill>
                  <a:schemeClr val="tx1"/>
                </a:solidFill>
              </a:rPr>
              <a:t> </a:t>
            </a:r>
          </a:p>
          <a:p>
            <a:pPr>
              <a:buNone/>
            </a:pPr>
            <a:r>
              <a:rPr lang="en-US" sz="4300" dirty="0" smtClean="0">
                <a:solidFill>
                  <a:srgbClr val="0070C0"/>
                </a:solidFill>
              </a:rPr>
              <a:t>Example- plants, animals, water, air</a:t>
            </a:r>
          </a:p>
          <a:p>
            <a:pPr>
              <a:buNone/>
            </a:pPr>
            <a:r>
              <a:rPr lang="en-US" sz="4300" dirty="0" smtClean="0">
                <a:solidFill>
                  <a:srgbClr val="0070C0"/>
                </a:solidFill>
              </a:rPr>
              <a:t>etc.</a:t>
            </a:r>
          </a:p>
          <a:p>
            <a:pPr>
              <a:buNone/>
            </a:pPr>
            <a:endParaRPr lang="en-US" dirty="0" smtClean="0"/>
          </a:p>
          <a:p>
            <a:pPr>
              <a:buNone/>
            </a:pPr>
            <a:endParaRPr lang="en-US" dirty="0" smtClean="0"/>
          </a:p>
          <a:p>
            <a:pPr>
              <a:buNone/>
            </a:pPr>
            <a:endParaRPr lang="en-US" dirty="0" smtClean="0">
              <a:solidFill>
                <a:srgbClr val="030399"/>
              </a:solidFill>
            </a:endParaRPr>
          </a:p>
          <a:p>
            <a:pPr>
              <a:buFont typeface="Arial" charset="0"/>
              <a:buChar char="•"/>
            </a:pPr>
            <a:endParaRPr lang="en-US" dirty="0" smtClean="0">
              <a:solidFill>
                <a:srgbClr val="03039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1096962"/>
          </a:xfrm>
          <a:ln>
            <a:solidFill>
              <a:schemeClr val="bg1">
                <a:lumMod val="95000"/>
              </a:schemeClr>
            </a:solidFill>
          </a:ln>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dirty="0" smtClean="0"/>
              <a:t>Non­-renewable natural resources </a:t>
            </a:r>
            <a:endParaRPr lang="en-US" dirty="0"/>
          </a:p>
        </p:txBody>
      </p:sp>
      <p:sp>
        <p:nvSpPr>
          <p:cNvPr id="3" name="Content Placeholder 2"/>
          <p:cNvSpPr>
            <a:spLocks noGrp="1"/>
          </p:cNvSpPr>
          <p:nvPr>
            <p:ph idx="1"/>
          </p:nvPr>
        </p:nvSpPr>
        <p:spPr>
          <a:xfrm>
            <a:off x="457200" y="1752600"/>
            <a:ext cx="8229600" cy="4800600"/>
          </a:xfrm>
          <a:solidFill>
            <a:schemeClr val="bg2"/>
          </a:solidFill>
        </p:spPr>
        <p:style>
          <a:lnRef idx="1">
            <a:schemeClr val="accent4"/>
          </a:lnRef>
          <a:fillRef idx="3">
            <a:schemeClr val="accent4"/>
          </a:fillRef>
          <a:effectRef idx="2">
            <a:schemeClr val="accent4"/>
          </a:effectRef>
          <a:fontRef idx="minor">
            <a:schemeClr val="lt1"/>
          </a:fontRef>
        </p:style>
        <p:txBody>
          <a:bodyPr>
            <a:normAutofit/>
          </a:bodyPr>
          <a:lstStyle/>
          <a:p>
            <a:pPr algn="ctr">
              <a:buNone/>
            </a:pPr>
            <a:r>
              <a:rPr lang="en-US" sz="4000" dirty="0" smtClean="0">
                <a:solidFill>
                  <a:srgbClr val="00B050"/>
                </a:solidFill>
              </a:rPr>
              <a:t>There are some natural resources</a:t>
            </a:r>
          </a:p>
          <a:p>
            <a:pPr algn="ctr">
              <a:buNone/>
            </a:pPr>
            <a:r>
              <a:rPr lang="en-US" sz="4000" dirty="0" smtClean="0">
                <a:solidFill>
                  <a:srgbClr val="00B050"/>
                </a:solidFill>
              </a:rPr>
              <a:t>that can  not be used again. These</a:t>
            </a:r>
          </a:p>
          <a:p>
            <a:pPr algn="ctr">
              <a:buNone/>
            </a:pPr>
            <a:r>
              <a:rPr lang="en-US" sz="4000" dirty="0" smtClean="0">
                <a:solidFill>
                  <a:srgbClr val="00B050"/>
                </a:solidFill>
              </a:rPr>
              <a:t>are known as non-renewable</a:t>
            </a:r>
          </a:p>
          <a:p>
            <a:pPr algn="ctr">
              <a:buNone/>
            </a:pPr>
            <a:r>
              <a:rPr lang="en-US" sz="4000" dirty="0" smtClean="0">
                <a:solidFill>
                  <a:srgbClr val="00B050"/>
                </a:solidFill>
              </a:rPr>
              <a:t>resources. </a:t>
            </a:r>
          </a:p>
          <a:p>
            <a:pPr>
              <a:buNone/>
            </a:pPr>
            <a:r>
              <a:rPr lang="en-US" sz="4000" dirty="0" smtClean="0">
                <a:solidFill>
                  <a:srgbClr val="0070C0"/>
                </a:solidFill>
              </a:rPr>
              <a:t>Example- natural gas, petroleum, coal and different minerals etc. </a:t>
            </a:r>
          </a:p>
          <a:p>
            <a:pPr>
              <a:buNone/>
            </a:pPr>
            <a:endParaRPr lang="en-US" dirty="0" smtClean="0"/>
          </a:p>
          <a:p>
            <a:pPr>
              <a:buNone/>
            </a:pPr>
            <a:endParaRPr lang="en-US" dirty="0" smtClean="0"/>
          </a:p>
          <a:p>
            <a:pPr>
              <a:buNone/>
            </a:pPr>
            <a:endParaRPr lang="en-US" dirty="0" smtClean="0">
              <a:solidFill>
                <a:srgbClr val="030399"/>
              </a:solidFill>
            </a:endParaRPr>
          </a:p>
          <a:p>
            <a:pPr>
              <a:buFont typeface="Arial" charset="0"/>
              <a:buChar char="•"/>
            </a:pPr>
            <a:endParaRPr lang="en-US" dirty="0" smtClean="0">
              <a:solidFill>
                <a:srgbClr val="03039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6000" dirty="0" smtClean="0"/>
              <a:t>Use of solar energy </a:t>
            </a:r>
          </a:p>
        </p:txBody>
      </p:sp>
      <p:sp>
        <p:nvSpPr>
          <p:cNvPr id="3" name="Content Placeholder 2"/>
          <p:cNvSpPr>
            <a:spLocks noGrp="1"/>
          </p:cNvSpPr>
          <p:nvPr>
            <p:ph idx="1"/>
          </p:nvPr>
        </p:nvSpPr>
        <p:spPr>
          <a:xfrm>
            <a:off x="457200" y="2057400"/>
            <a:ext cx="8229600" cy="4495800"/>
          </a:xfrm>
          <a:solidFill>
            <a:schemeClr val="bg2"/>
          </a:solidFill>
        </p:spPr>
        <p:style>
          <a:lnRef idx="1">
            <a:schemeClr val="accent3"/>
          </a:lnRef>
          <a:fillRef idx="2">
            <a:schemeClr val="accent3"/>
          </a:fillRef>
          <a:effectRef idx="1">
            <a:schemeClr val="accent3"/>
          </a:effectRef>
          <a:fontRef idx="minor">
            <a:schemeClr val="dk1"/>
          </a:fontRef>
        </p:style>
        <p:txBody>
          <a:bodyPr>
            <a:noAutofit/>
          </a:bodyPr>
          <a:lstStyle/>
          <a:p>
            <a:pPr>
              <a:spcBef>
                <a:spcPts val="0"/>
              </a:spcBef>
            </a:pPr>
            <a:r>
              <a:rPr lang="en-US" sz="4000" dirty="0" smtClean="0">
                <a:solidFill>
                  <a:schemeClr val="tx1"/>
                </a:solidFill>
              </a:rPr>
              <a:t>One of the alternative energy source</a:t>
            </a:r>
          </a:p>
          <a:p>
            <a:pPr marL="514350" indent="-514350">
              <a:spcBef>
                <a:spcPts val="0"/>
              </a:spcBef>
              <a:buNone/>
            </a:pPr>
            <a:r>
              <a:rPr lang="en-US" sz="4000" dirty="0" smtClean="0">
                <a:solidFill>
                  <a:schemeClr val="tx1"/>
                </a:solidFill>
              </a:rPr>
              <a:t>   for Bangladesh is solar energy. </a:t>
            </a:r>
          </a:p>
          <a:p>
            <a:pPr marL="514350" indent="-514350">
              <a:spcBef>
                <a:spcPts val="0"/>
              </a:spcBef>
              <a:buNone/>
            </a:pPr>
            <a:endParaRPr lang="en-US" sz="4000" dirty="0" smtClean="0">
              <a:solidFill>
                <a:schemeClr val="tx1"/>
              </a:solidFill>
            </a:endParaRPr>
          </a:p>
          <a:p>
            <a:pPr>
              <a:spcBef>
                <a:spcPts val="0"/>
              </a:spcBef>
            </a:pPr>
            <a:r>
              <a:rPr lang="en-US" sz="4000" dirty="0" smtClean="0">
                <a:solidFill>
                  <a:schemeClr val="tx1"/>
                </a:solidFill>
              </a:rPr>
              <a:t>Solar panel can covert solar energy to electricity.</a:t>
            </a:r>
          </a:p>
          <a:p>
            <a:pPr marL="514350" indent="-514350">
              <a:buNone/>
            </a:pPr>
            <a:endParaRPr lang="en-US" sz="4400" dirty="0" smtClean="0"/>
          </a:p>
          <a:p>
            <a:pPr marL="514350" indent="-514350">
              <a:buNone/>
            </a:pP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6000" dirty="0" smtClean="0"/>
              <a:t>Solar Panel</a:t>
            </a:r>
          </a:p>
        </p:txBody>
      </p:sp>
      <p:pic>
        <p:nvPicPr>
          <p:cNvPr id="2050" name="Picture 2" descr="C:\Users\Rony\Desktop\13\ggfgff.jpg"/>
          <p:cNvPicPr>
            <a:picLocks noGrp="1" noChangeAspect="1" noChangeArrowheads="1"/>
          </p:cNvPicPr>
          <p:nvPr>
            <p:ph idx="1"/>
          </p:nvPr>
        </p:nvPicPr>
        <p:blipFill>
          <a:blip r:embed="rId2"/>
          <a:srcRect/>
          <a:stretch>
            <a:fillRect/>
          </a:stretch>
        </p:blipFill>
        <p:spPr bwMode="auto">
          <a:xfrm>
            <a:off x="457200" y="1752600"/>
            <a:ext cx="8229600" cy="4800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6000" dirty="0" smtClean="0"/>
              <a:t>Use of solar energy </a:t>
            </a:r>
          </a:p>
        </p:txBody>
      </p:sp>
      <p:sp>
        <p:nvSpPr>
          <p:cNvPr id="3" name="Content Placeholder 2"/>
          <p:cNvSpPr>
            <a:spLocks noGrp="1"/>
          </p:cNvSpPr>
          <p:nvPr>
            <p:ph idx="1"/>
          </p:nvPr>
        </p:nvSpPr>
        <p:spPr>
          <a:xfrm>
            <a:off x="457200" y="1828800"/>
            <a:ext cx="8229600" cy="4724400"/>
          </a:xfrm>
        </p:spPr>
        <p:style>
          <a:lnRef idx="1">
            <a:schemeClr val="accent4"/>
          </a:lnRef>
          <a:fillRef idx="2">
            <a:schemeClr val="accent4"/>
          </a:fillRef>
          <a:effectRef idx="1">
            <a:schemeClr val="accent4"/>
          </a:effectRef>
          <a:fontRef idx="minor">
            <a:schemeClr val="dk1"/>
          </a:fontRef>
        </p:style>
        <p:txBody>
          <a:bodyPr>
            <a:noAutofit/>
          </a:bodyPr>
          <a:lstStyle/>
          <a:p>
            <a:pPr>
              <a:spcBef>
                <a:spcPts val="0"/>
              </a:spcBef>
            </a:pPr>
            <a:r>
              <a:rPr lang="en-US" sz="4000" dirty="0" smtClean="0"/>
              <a:t>The electricity captured from solar</a:t>
            </a:r>
          </a:p>
          <a:p>
            <a:pPr marL="0" indent="0">
              <a:spcBef>
                <a:spcPts val="0"/>
              </a:spcBef>
              <a:buNone/>
            </a:pPr>
            <a:r>
              <a:rPr lang="en-US" sz="4000" dirty="0"/>
              <a:t> </a:t>
            </a:r>
            <a:r>
              <a:rPr lang="en-US" sz="4000" dirty="0" smtClean="0"/>
              <a:t>  panel is used in houses, offices of</a:t>
            </a:r>
          </a:p>
          <a:p>
            <a:pPr marL="0" indent="0">
              <a:spcBef>
                <a:spcPts val="0"/>
              </a:spcBef>
              <a:buNone/>
            </a:pPr>
            <a:r>
              <a:rPr lang="en-US" sz="4000" dirty="0" smtClean="0"/>
              <a:t>   Dhaka city and even in irrigation</a:t>
            </a:r>
          </a:p>
          <a:p>
            <a:pPr marL="0" indent="0">
              <a:spcBef>
                <a:spcPts val="0"/>
              </a:spcBef>
              <a:buNone/>
            </a:pPr>
            <a:r>
              <a:rPr lang="en-US" sz="4000" dirty="0" smtClean="0"/>
              <a:t>   pump. </a:t>
            </a:r>
          </a:p>
          <a:p>
            <a:pPr>
              <a:spcBef>
                <a:spcPts val="0"/>
              </a:spcBef>
            </a:pPr>
            <a:r>
              <a:rPr lang="en-US" sz="4000" dirty="0" smtClean="0"/>
              <a:t>Some calculator can utilize</a:t>
            </a:r>
          </a:p>
          <a:p>
            <a:pPr marL="0" indent="0">
              <a:spcBef>
                <a:spcPts val="0"/>
              </a:spcBef>
              <a:buNone/>
            </a:pPr>
            <a:r>
              <a:rPr lang="en-US" sz="4000" dirty="0" smtClean="0"/>
              <a:t>   solar energy. </a:t>
            </a: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Use of solar energy </a:t>
            </a:r>
            <a:endParaRPr lang="en-US" dirty="0"/>
          </a:p>
        </p:txBody>
      </p:sp>
      <p:sp>
        <p:nvSpPr>
          <p:cNvPr id="3" name="Content Placeholder 2"/>
          <p:cNvSpPr>
            <a:spLocks noGrp="1"/>
          </p:cNvSpPr>
          <p:nvPr>
            <p:ph idx="1"/>
          </p:nvPr>
        </p:nvSpPr>
        <p:spPr>
          <a:xfrm>
            <a:off x="457200" y="1447800"/>
            <a:ext cx="8229600" cy="51816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spcBef>
                <a:spcPts val="0"/>
              </a:spcBef>
            </a:pPr>
            <a:r>
              <a:rPr lang="en-US" sz="4300" dirty="0" smtClean="0"/>
              <a:t> Solar panel can be used in the remote</a:t>
            </a:r>
          </a:p>
          <a:p>
            <a:pPr algn="just">
              <a:spcBef>
                <a:spcPts val="0"/>
              </a:spcBef>
              <a:buNone/>
            </a:pPr>
            <a:r>
              <a:rPr lang="en-US" sz="4300" dirty="0" smtClean="0"/>
              <a:t>    villages for electric light, television,</a:t>
            </a:r>
          </a:p>
          <a:p>
            <a:pPr algn="just">
              <a:spcBef>
                <a:spcPts val="0"/>
              </a:spcBef>
              <a:buNone/>
            </a:pPr>
            <a:r>
              <a:rPr lang="en-US" sz="4300" dirty="0" smtClean="0"/>
              <a:t>    refrigerator, computer etc. </a:t>
            </a:r>
          </a:p>
          <a:p>
            <a:pPr algn="just">
              <a:spcBef>
                <a:spcPts val="0"/>
              </a:spcBef>
            </a:pPr>
            <a:r>
              <a:rPr lang="en-US" sz="4300" dirty="0" smtClean="0"/>
              <a:t>Though</a:t>
            </a:r>
            <a:r>
              <a:rPr lang="en-US" sz="4300" dirty="0"/>
              <a:t> </a:t>
            </a:r>
            <a:r>
              <a:rPr lang="en-US" sz="4300" dirty="0" smtClean="0"/>
              <a:t>these facilities are for the day time but by </a:t>
            </a:r>
            <a:r>
              <a:rPr lang="en-US" sz="4300" b="1" dirty="0" smtClean="0"/>
              <a:t>using storage battery night time electricity</a:t>
            </a:r>
            <a:r>
              <a:rPr lang="en-US" sz="4300" dirty="0" smtClean="0"/>
              <a:t> is made available. </a:t>
            </a:r>
          </a:p>
          <a:p>
            <a:pPr algn="just">
              <a:spcBef>
                <a:spcPts val="0"/>
              </a:spcBef>
            </a:pPr>
            <a:r>
              <a:rPr lang="en-US" sz="4300" dirty="0" smtClean="0"/>
              <a:t>The most important point is there is no</a:t>
            </a:r>
          </a:p>
          <a:p>
            <a:pPr algn="just">
              <a:spcBef>
                <a:spcPts val="0"/>
              </a:spcBef>
              <a:buNone/>
            </a:pPr>
            <a:r>
              <a:rPr lang="en-US" sz="4300" dirty="0" smtClean="0"/>
              <a:t>   damage to the environment for using</a:t>
            </a:r>
          </a:p>
          <a:p>
            <a:pPr algn="just">
              <a:spcBef>
                <a:spcPts val="0"/>
              </a:spcBef>
              <a:buNone/>
            </a:pPr>
            <a:r>
              <a:rPr lang="en-US" sz="4300" dirty="0" smtClean="0"/>
              <a:t>   solar panel. </a:t>
            </a:r>
          </a:p>
          <a:p>
            <a:pPr>
              <a:spcBef>
                <a:spcPts val="0"/>
              </a:spcBef>
              <a:buNone/>
            </a:pPr>
            <a:endParaRPr lang="en-US" sz="4000" dirty="0" smtClean="0"/>
          </a:p>
          <a:p>
            <a:pPr>
              <a:buNone/>
            </a:pPr>
            <a:endParaRPr lang="en-US" sz="40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3716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solidFill>
                  <a:srgbClr val="00B050"/>
                </a:solidFill>
              </a:rPr>
              <a:t>Prospects of wind power as alternative energy sources</a:t>
            </a:r>
            <a:endParaRPr lang="en-US" dirty="0">
              <a:solidFill>
                <a:srgbClr val="00B050"/>
              </a:solidFill>
            </a:endParaRPr>
          </a:p>
        </p:txBody>
      </p:sp>
      <p:sp>
        <p:nvSpPr>
          <p:cNvPr id="3" name="Content Placeholder 2"/>
          <p:cNvSpPr>
            <a:spLocks noGrp="1"/>
          </p:cNvSpPr>
          <p:nvPr>
            <p:ph idx="1"/>
          </p:nvPr>
        </p:nvSpPr>
        <p:spPr>
          <a:xfrm>
            <a:off x="228600" y="1600200"/>
            <a:ext cx="8686800" cy="5105400"/>
          </a:xfrm>
          <a:ln/>
        </p:spPr>
        <p:style>
          <a:lnRef idx="1">
            <a:schemeClr val="accent1"/>
          </a:lnRef>
          <a:fillRef idx="2">
            <a:schemeClr val="accent1"/>
          </a:fillRef>
          <a:effectRef idx="1">
            <a:schemeClr val="accent1"/>
          </a:effectRef>
          <a:fontRef idx="minor">
            <a:schemeClr val="dk1"/>
          </a:fontRef>
        </p:style>
        <p:txBody>
          <a:bodyPr>
            <a:noAutofit/>
          </a:bodyPr>
          <a:lstStyle/>
          <a:p>
            <a:pPr>
              <a:spcBef>
                <a:spcPts val="0"/>
              </a:spcBef>
            </a:pPr>
            <a:r>
              <a:rPr lang="en-US" sz="4000" dirty="0" smtClean="0"/>
              <a:t>Air is available throughout the earth as it is a source of energy. </a:t>
            </a:r>
          </a:p>
          <a:p>
            <a:pPr>
              <a:spcBef>
                <a:spcPts val="0"/>
              </a:spcBef>
            </a:pPr>
            <a:r>
              <a:rPr lang="en-US" sz="4000" dirty="0" smtClean="0"/>
              <a:t>Many countries are generating electricity from wind energy by using </a:t>
            </a:r>
            <a:r>
              <a:rPr lang="en-US" sz="4000" dirty="0" smtClean="0">
                <a:solidFill>
                  <a:srgbClr val="002060"/>
                </a:solidFill>
              </a:rPr>
              <a:t>Wind Mill</a:t>
            </a:r>
            <a:r>
              <a:rPr lang="en-US" sz="4000" dirty="0" smtClean="0"/>
              <a:t>. </a:t>
            </a:r>
          </a:p>
          <a:p>
            <a:pPr>
              <a:spcBef>
                <a:spcPts val="0"/>
              </a:spcBef>
            </a:pPr>
            <a:r>
              <a:rPr lang="en-US" sz="4000" dirty="0" smtClean="0"/>
              <a:t>There is great opportunities in Bangladesh to produce electricity from wind energy. </a:t>
            </a:r>
          </a:p>
          <a:p>
            <a:pPr marL="514350" indent="-514350">
              <a:buNone/>
            </a:pPr>
            <a:endParaRPr lang="en-US" sz="4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4800" dirty="0" smtClean="0">
                <a:solidFill>
                  <a:srgbClr val="002060"/>
                </a:solidFill>
              </a:rPr>
              <a:t>Wind Mill</a:t>
            </a:r>
            <a:endParaRPr lang="en-US" sz="4800" dirty="0">
              <a:solidFill>
                <a:srgbClr val="C00000"/>
              </a:solidFill>
            </a:endParaRPr>
          </a:p>
        </p:txBody>
      </p:sp>
      <p:pic>
        <p:nvPicPr>
          <p:cNvPr id="5" name="Picture 4" descr="images.jpgww.jpg"/>
          <p:cNvPicPr>
            <a:picLocks noChangeAspect="1"/>
          </p:cNvPicPr>
          <p:nvPr/>
        </p:nvPicPr>
        <p:blipFill>
          <a:blip r:embed="rId2"/>
          <a:stretch>
            <a:fillRect/>
          </a:stretch>
        </p:blipFill>
        <p:spPr>
          <a:xfrm>
            <a:off x="457200" y="1371600"/>
            <a:ext cx="8229600" cy="52578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706562"/>
          </a:xfr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4800" dirty="0" smtClean="0">
                <a:solidFill>
                  <a:srgbClr val="C00000"/>
                </a:solidFill>
              </a:rPr>
              <a:t>Resource Limitation and Planned using</a:t>
            </a:r>
            <a:endParaRPr lang="en-US" sz="4800" dirty="0">
              <a:solidFill>
                <a:srgbClr val="C00000"/>
              </a:solidFill>
            </a:endParaRPr>
          </a:p>
        </p:txBody>
      </p:sp>
      <p:sp>
        <p:nvSpPr>
          <p:cNvPr id="3" name="Content Placeholder 2"/>
          <p:cNvSpPr>
            <a:spLocks noGrp="1"/>
          </p:cNvSpPr>
          <p:nvPr>
            <p:ph idx="1"/>
          </p:nvPr>
        </p:nvSpPr>
        <p:spPr>
          <a:xfrm>
            <a:off x="228600" y="1905000"/>
            <a:ext cx="8763000" cy="4800600"/>
          </a:xfrm>
          <a:ln/>
        </p:spPr>
        <p:style>
          <a:lnRef idx="1">
            <a:schemeClr val="accent5"/>
          </a:lnRef>
          <a:fillRef idx="2">
            <a:schemeClr val="accent5"/>
          </a:fillRef>
          <a:effectRef idx="1">
            <a:schemeClr val="accent5"/>
          </a:effectRef>
          <a:fontRef idx="minor">
            <a:schemeClr val="dk1"/>
          </a:fontRef>
        </p:style>
        <p:txBody>
          <a:bodyPr>
            <a:noAutofit/>
          </a:bodyPr>
          <a:lstStyle/>
          <a:p>
            <a:r>
              <a:rPr lang="en-US" sz="4000" dirty="0" smtClean="0"/>
              <a:t>The natural resources are limited and thus we have to be careful to use it.</a:t>
            </a:r>
          </a:p>
          <a:p>
            <a:r>
              <a:rPr lang="en-US" sz="4000" dirty="0" smtClean="0"/>
              <a:t>Some of them are non-renewable. Such as- oil, coal, natural gas etc. </a:t>
            </a:r>
          </a:p>
          <a:p>
            <a:r>
              <a:rPr lang="en-US" sz="4000" dirty="0"/>
              <a:t>S</a:t>
            </a:r>
            <a:r>
              <a:rPr lang="en-US" sz="4000" dirty="0" smtClean="0"/>
              <a:t>cientists predict that all non-renewable natural resources may be exhausted by next 100 years.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Rony\Desktop\13\index.jpgjj.jpg"/>
          <p:cNvPicPr>
            <a:picLocks noChangeAspect="1" noChangeArrowheads="1"/>
          </p:cNvPicPr>
          <p:nvPr/>
        </p:nvPicPr>
        <p:blipFill>
          <a:blip r:embed="rId2"/>
          <a:srcRect/>
          <a:stretch>
            <a:fillRect/>
          </a:stretch>
        </p:blipFill>
        <p:spPr bwMode="auto">
          <a:xfrm>
            <a:off x="2819400" y="1219200"/>
            <a:ext cx="3962400" cy="2539256"/>
          </a:xfrm>
          <a:prstGeom prst="rect">
            <a:avLst/>
          </a:prstGeom>
          <a:noFill/>
        </p:spPr>
      </p:pic>
      <p:pic>
        <p:nvPicPr>
          <p:cNvPr id="1027" name="Picture 3" descr="C:\Users\Rony\Desktop\13\index.jpgioio.jpg"/>
          <p:cNvPicPr>
            <a:picLocks noChangeAspect="1" noChangeArrowheads="1"/>
          </p:cNvPicPr>
          <p:nvPr/>
        </p:nvPicPr>
        <p:blipFill>
          <a:blip r:embed="rId3"/>
          <a:srcRect/>
          <a:stretch>
            <a:fillRect/>
          </a:stretch>
        </p:blipFill>
        <p:spPr bwMode="auto">
          <a:xfrm>
            <a:off x="457200" y="3581400"/>
            <a:ext cx="3413760" cy="2819400"/>
          </a:xfrm>
          <a:prstGeom prst="rect">
            <a:avLst/>
          </a:prstGeom>
          <a:noFill/>
        </p:spPr>
      </p:pic>
      <p:pic>
        <p:nvPicPr>
          <p:cNvPr id="1028" name="Picture 4" descr="C:\Users\Rony\Desktop\13\ll.jpg"/>
          <p:cNvPicPr>
            <a:picLocks noGrp="1" noChangeAspect="1" noChangeArrowheads="1"/>
          </p:cNvPicPr>
          <p:nvPr>
            <p:ph sz="half" idx="1"/>
          </p:nvPr>
        </p:nvPicPr>
        <p:blipFill>
          <a:blip r:embed="rId4"/>
          <a:srcRect/>
          <a:stretch>
            <a:fillRect/>
          </a:stretch>
        </p:blipFill>
        <p:spPr bwMode="auto">
          <a:xfrm>
            <a:off x="5943600" y="3581400"/>
            <a:ext cx="2895600" cy="2895600"/>
          </a:xfrm>
          <a:prstGeom prst="rect">
            <a:avLst/>
          </a:prstGeom>
          <a:noFill/>
        </p:spPr>
      </p:pic>
      <p:sp>
        <p:nvSpPr>
          <p:cNvPr id="12" name="Title 1"/>
          <p:cNvSpPr txBox="1">
            <a:spLocks/>
          </p:cNvSpPr>
          <p:nvPr/>
        </p:nvSpPr>
        <p:spPr>
          <a:xfrm>
            <a:off x="304800" y="304800"/>
            <a:ext cx="8534400" cy="838200"/>
          </a:xfrm>
          <a:prstGeom prst="rect">
            <a:avLst/>
          </a:prstGeom>
          <a:solidFill>
            <a:schemeClr val="bg1"/>
          </a:solidFill>
          <a:ln>
            <a:solidFill>
              <a:schemeClr val="bg1"/>
            </a:solidFill>
          </a:ln>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3800" b="0" i="0" u="none" strike="noStrike" kern="1200" cap="none" spc="0" normalizeH="0" baseline="0" noProof="0" dirty="0" smtClean="0">
                <a:ln>
                  <a:noFill/>
                </a:ln>
                <a:effectLst/>
                <a:uLnTx/>
                <a:uFillTx/>
                <a:latin typeface="+mj-lt"/>
                <a:ea typeface="+mj-ea"/>
                <a:cs typeface="+mj-cs"/>
              </a:rPr>
              <a:t>Coal,</a:t>
            </a:r>
            <a:r>
              <a:rPr kumimoji="0" lang="en-US" sz="13800" b="0" i="0" u="none" strike="noStrike" kern="1200" cap="none" spc="0" normalizeH="0" noProof="0" dirty="0" smtClean="0">
                <a:ln>
                  <a:noFill/>
                </a:ln>
                <a:effectLst/>
                <a:uLnTx/>
                <a:uFillTx/>
                <a:latin typeface="+mj-lt"/>
                <a:ea typeface="+mj-ea"/>
                <a:cs typeface="+mj-cs"/>
              </a:rPr>
              <a:t> Gas &amp; Oil</a:t>
            </a:r>
            <a:endParaRPr kumimoji="0" lang="en-US" sz="138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4)">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676400"/>
          </a:xfr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4800" dirty="0" smtClean="0">
                <a:solidFill>
                  <a:srgbClr val="C00000"/>
                </a:solidFill>
              </a:rPr>
              <a:t>Resource Limitation and Planned using</a:t>
            </a:r>
            <a:endParaRPr lang="en-US" sz="4800" dirty="0">
              <a:solidFill>
                <a:srgbClr val="C00000"/>
              </a:solidFill>
            </a:endParaRPr>
          </a:p>
        </p:txBody>
      </p:sp>
      <p:sp>
        <p:nvSpPr>
          <p:cNvPr id="3" name="Content Placeholder 2"/>
          <p:cNvSpPr>
            <a:spLocks noGrp="1"/>
          </p:cNvSpPr>
          <p:nvPr>
            <p:ph idx="1"/>
          </p:nvPr>
        </p:nvSpPr>
        <p:spPr>
          <a:xfrm>
            <a:off x="228600" y="1828800"/>
            <a:ext cx="8763000" cy="4953000"/>
          </a:xfrm>
          <a:ln/>
        </p:spPr>
        <p:style>
          <a:lnRef idx="1">
            <a:schemeClr val="accent5"/>
          </a:lnRef>
          <a:fillRef idx="2">
            <a:schemeClr val="accent5"/>
          </a:fillRef>
          <a:effectRef idx="1">
            <a:schemeClr val="accent5"/>
          </a:effectRef>
          <a:fontRef idx="minor">
            <a:schemeClr val="dk1"/>
          </a:fontRef>
        </p:style>
        <p:txBody>
          <a:bodyPr>
            <a:noAutofit/>
          </a:bodyPr>
          <a:lstStyle/>
          <a:p>
            <a:r>
              <a:rPr lang="en-US" sz="4400" dirty="0" smtClean="0"/>
              <a:t>Thus we have to be careful to use non­-renewable energy sources. </a:t>
            </a:r>
          </a:p>
          <a:p>
            <a:r>
              <a:rPr lang="en-US" sz="4400" dirty="0" smtClean="0"/>
              <a:t>We have to use more heat, solar, wind and water energy sources. </a:t>
            </a:r>
          </a:p>
          <a:p>
            <a:r>
              <a:rPr lang="en-US" sz="4400" dirty="0" smtClean="0"/>
              <a:t>Besides we need to invent new energy sources for future uses.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19200"/>
          </a:xfrm>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r>
              <a:rPr lang="en-US" dirty="0" smtClean="0">
                <a:solidFill>
                  <a:srgbClr val="FF0000"/>
                </a:solidFill>
              </a:rPr>
              <a:t>The ways to conserve resources</a:t>
            </a:r>
          </a:p>
        </p:txBody>
      </p:sp>
      <p:sp>
        <p:nvSpPr>
          <p:cNvPr id="3" name="Content Placeholder 2"/>
          <p:cNvSpPr>
            <a:spLocks noGrp="1"/>
          </p:cNvSpPr>
          <p:nvPr>
            <p:ph idx="1"/>
          </p:nvPr>
        </p:nvSpPr>
        <p:spPr>
          <a:xfrm>
            <a:off x="228600" y="1371600"/>
            <a:ext cx="8763000" cy="5105400"/>
          </a:xfrm>
          <a:solidFill>
            <a:schemeClr val="accent3">
              <a:lumMod val="20000"/>
              <a:lumOff val="80000"/>
            </a:schemeClr>
          </a:solidFill>
          <a:ln>
            <a:solidFill>
              <a:schemeClr val="bg1">
                <a:lumMod val="65000"/>
              </a:schemeClr>
            </a:solidFill>
          </a:ln>
        </p:spPr>
        <p:txBody>
          <a:bodyPr>
            <a:noAutofit/>
          </a:bodyPr>
          <a:lstStyle/>
          <a:p>
            <a:r>
              <a:rPr lang="en-US" sz="4400" dirty="0" smtClean="0"/>
              <a:t> Peoples are now aware of environmental conservation.</a:t>
            </a:r>
          </a:p>
          <a:p>
            <a:r>
              <a:rPr lang="en-US" sz="4400" dirty="0" smtClean="0"/>
              <a:t>Saving environment and planned resources use are known as environmental conservation. </a:t>
            </a:r>
            <a:endParaRPr lang="en-US" sz="4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152400"/>
            <a:ext cx="8686800" cy="12192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solidFill>
                  <a:srgbClr val="002060"/>
                </a:solidFill>
              </a:rPr>
              <a:t>The ways to conserve resources</a:t>
            </a:r>
            <a:endParaRPr lang="en-US" b="1" dirty="0">
              <a:solidFill>
                <a:srgbClr val="7030A0"/>
              </a:solidFill>
            </a:endParaRPr>
          </a:p>
        </p:txBody>
      </p:sp>
      <p:sp>
        <p:nvSpPr>
          <p:cNvPr id="3" name="Content Placeholder 2"/>
          <p:cNvSpPr>
            <a:spLocks noGrp="1"/>
          </p:cNvSpPr>
          <p:nvPr>
            <p:ph idx="1"/>
          </p:nvPr>
        </p:nvSpPr>
        <p:spPr>
          <a:xfrm>
            <a:off x="228600" y="1447800"/>
            <a:ext cx="8686800" cy="5181600"/>
          </a:xfrm>
          <a:solidFill>
            <a:schemeClr val="accent5">
              <a:lumMod val="40000"/>
              <a:lumOff val="60000"/>
            </a:schemeClr>
          </a:solidFill>
        </p:spPr>
        <p:style>
          <a:lnRef idx="1">
            <a:schemeClr val="accent4"/>
          </a:lnRef>
          <a:fillRef idx="3">
            <a:schemeClr val="accent4"/>
          </a:fillRef>
          <a:effectRef idx="2">
            <a:schemeClr val="accent4"/>
          </a:effectRef>
          <a:fontRef idx="minor">
            <a:schemeClr val="lt1"/>
          </a:fontRef>
        </p:style>
        <p:txBody>
          <a:bodyPr>
            <a:normAutofit fontScale="85000" lnSpcReduction="20000"/>
          </a:bodyPr>
          <a:lstStyle/>
          <a:p>
            <a:r>
              <a:rPr lang="en-US" sz="4700" dirty="0" smtClean="0">
                <a:solidFill>
                  <a:srgbClr val="002060"/>
                </a:solidFill>
              </a:rPr>
              <a:t>It can adopt different techniques and methods for resource protection and reduction of pollution by less resources uses or avoiding excess use of resources. </a:t>
            </a:r>
          </a:p>
          <a:p>
            <a:r>
              <a:rPr lang="en-US" sz="4700" dirty="0" smtClean="0">
                <a:solidFill>
                  <a:srgbClr val="002060"/>
                </a:solidFill>
              </a:rPr>
              <a:t>Besides </a:t>
            </a:r>
            <a:r>
              <a:rPr lang="en-US" sz="4700" b="1" dirty="0" smtClean="0">
                <a:solidFill>
                  <a:srgbClr val="002060"/>
                </a:solidFill>
              </a:rPr>
              <a:t>reuse or reproduction of resources</a:t>
            </a:r>
            <a:r>
              <a:rPr lang="en-US" sz="4700" dirty="0" smtClean="0">
                <a:solidFill>
                  <a:srgbClr val="002060"/>
                </a:solidFill>
              </a:rPr>
              <a:t> could be other measures to be taken. </a:t>
            </a:r>
          </a:p>
          <a:p>
            <a:pPr>
              <a:buNone/>
            </a:pPr>
            <a:r>
              <a:rPr lang="en-US" dirty="0" smtClean="0"/>
              <a:t/>
            </a:r>
            <a:br>
              <a:rPr lang="en-US" dirty="0" smtClean="0"/>
            </a:br>
            <a:endParaRPr lang="en-US" dirty="0" smtClean="0">
              <a:solidFill>
                <a:schemeClr val="tx1"/>
              </a:solidFill>
            </a:endParaRPr>
          </a:p>
          <a:p>
            <a:pPr>
              <a:buNone/>
            </a:pPr>
            <a:endParaRPr lang="en-US" dirty="0" smtClean="0"/>
          </a:p>
          <a:p>
            <a:pPr>
              <a:buNone/>
            </a:pPr>
            <a:endParaRPr lang="en-US" dirty="0" smtClean="0"/>
          </a:p>
          <a:p>
            <a:pPr>
              <a:buNone/>
            </a:pPr>
            <a:endParaRPr lang="en-US" dirty="0" smtClean="0">
              <a:solidFill>
                <a:srgbClr val="030399"/>
              </a:solidFill>
            </a:endParaRPr>
          </a:p>
          <a:p>
            <a:pPr>
              <a:buFont typeface="Arial" charset="0"/>
              <a:buChar char="•"/>
            </a:pPr>
            <a:endParaRPr lang="en-US" dirty="0" smtClean="0">
              <a:solidFill>
                <a:srgbClr val="03039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a:lstStyle/>
          <a:p>
            <a:pPr algn="ctr">
              <a:buNone/>
            </a:pPr>
            <a:endParaRPr lang="en-US" dirty="0" smtClean="0"/>
          </a:p>
          <a:p>
            <a:pPr algn="ctr">
              <a:buNone/>
            </a:pPr>
            <a:endParaRPr lang="en-US" dirty="0" smtClean="0"/>
          </a:p>
          <a:p>
            <a:pPr algn="ctr">
              <a:buNone/>
            </a:pPr>
            <a:endParaRPr lang="en-US" sz="8800" smtClean="0"/>
          </a:p>
          <a:p>
            <a:pPr algn="ctr">
              <a:buNone/>
            </a:pPr>
            <a:r>
              <a:rPr lang="en-US" sz="8800" smtClean="0"/>
              <a:t>Thanks </a:t>
            </a:r>
            <a:r>
              <a:rPr lang="en-US" sz="8800" dirty="0" smtClean="0"/>
              <a:t>to All</a:t>
            </a:r>
            <a:endParaRPr lang="en-US" sz="8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0" y="0"/>
            <a:ext cx="9144000" cy="6858000"/>
          </a:xfrm>
          <a:prstGeom prst="rect">
            <a:avLst/>
          </a:prstGeom>
          <a:solidFill>
            <a:schemeClr val="accent3"/>
          </a:solidFill>
          <a:ln>
            <a:solidFill>
              <a:srgbClr val="7030A0"/>
            </a:solidFill>
          </a:ln>
          <a:effectLst>
            <a:outerShdw blurRad="76200" dir="13500000" sy="23000" kx="1200000" algn="br" rotWithShape="0">
              <a:prstClr val="black">
                <a:alpha val="20000"/>
              </a:prstClr>
            </a:outerShdw>
          </a:effectLst>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1" i="0" u="none" strike="noStrike" kern="1200" cap="none" spc="0" normalizeH="0" baseline="0" noProof="0" dirty="0" smtClean="0">
                <a:ln>
                  <a:noFill/>
                </a:ln>
                <a:solidFill>
                  <a:srgbClr val="7030A0"/>
                </a:solidFill>
                <a:effectLst/>
                <a:uLnTx/>
                <a:uFillTx/>
                <a:latin typeface="+mn-lt"/>
                <a:ea typeface="+mn-ea"/>
                <a:cs typeface="+mn-cs"/>
              </a:rPr>
              <a:t>Elementary</a:t>
            </a:r>
            <a:r>
              <a:rPr kumimoji="0" lang="en-US" sz="4400" b="1" i="0" u="none" strike="noStrike" kern="1200" cap="none" spc="0" normalizeH="0" noProof="0" dirty="0" smtClean="0">
                <a:ln>
                  <a:noFill/>
                </a:ln>
                <a:solidFill>
                  <a:srgbClr val="7030A0"/>
                </a:solidFill>
                <a:effectLst/>
                <a:uLnTx/>
                <a:uFillTx/>
                <a:latin typeface="+mn-lt"/>
                <a:ea typeface="+mn-ea"/>
                <a:cs typeface="+mn-cs"/>
              </a:rPr>
              <a:t> Science</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600" b="1" baseline="0" dirty="0" smtClean="0"/>
              <a:t>Class</a:t>
            </a:r>
            <a:r>
              <a:rPr lang="en-US" sz="3600" b="1" dirty="0" smtClean="0"/>
              <a:t> Five</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smtClean="0">
                <a:ln>
                  <a:noFill/>
                </a:ln>
                <a:effectLst/>
                <a:uLnTx/>
                <a:uFillTx/>
                <a:latin typeface="+mn-lt"/>
                <a:ea typeface="+mn-ea"/>
                <a:cs typeface="+mn-cs"/>
              </a:rPr>
              <a:t>Chapter</a:t>
            </a:r>
            <a:r>
              <a:rPr kumimoji="0" lang="en-US" sz="3600" b="1" i="0" u="none" strike="noStrike" kern="1200" cap="none" spc="0" normalizeH="0" noProof="0" dirty="0" smtClean="0">
                <a:ln>
                  <a:noFill/>
                </a:ln>
                <a:effectLst/>
                <a:uLnTx/>
                <a:uFillTx/>
                <a:latin typeface="+mn-lt"/>
                <a:ea typeface="+mn-ea"/>
                <a:cs typeface="+mn-cs"/>
              </a:rPr>
              <a:t> 13</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600" b="1" dirty="0" smtClean="0">
                <a:solidFill>
                  <a:srgbClr val="C00000"/>
                </a:solidFill>
              </a:rPr>
              <a:t>Natural Resources</a:t>
            </a:r>
            <a:endParaRPr kumimoji="0" lang="en-US" sz="3600" b="1" i="0" u="none" strike="noStrike" kern="1200" cap="none" spc="0" normalizeH="0" noProof="0" dirty="0" smtClean="0">
              <a:ln>
                <a:noFill/>
              </a:ln>
              <a:solidFill>
                <a:srgbClr val="C0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4400" b="0" i="0" u="none" strike="noStrike" kern="1200" cap="none" spc="0" normalizeH="0" noProof="0" dirty="0" smtClean="0">
              <a:ln>
                <a:noFill/>
              </a:ln>
              <a:solidFill>
                <a:srgbClr val="7030A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4400" b="0" i="0" u="none" strike="noStrike" kern="1200" cap="none" spc="0" normalizeH="0" baseline="0" noProof="0" dirty="0" smtClean="0">
              <a:ln>
                <a:noFill/>
              </a:ln>
              <a:solidFill>
                <a:srgbClr val="7030A0"/>
              </a:solidFill>
              <a:effectLst/>
              <a:uLnTx/>
              <a:uFillTx/>
              <a:latin typeface="+mn-lt"/>
              <a:ea typeface="+mn-ea"/>
              <a:cs typeface="+mn-cs"/>
            </a:endParaRPr>
          </a:p>
        </p:txBody>
      </p:sp>
      <p:pic>
        <p:nvPicPr>
          <p:cNvPr id="6" name="Picture 2" descr="C:\Users\Rony\Desktop\13\index.jpgjj.jpg"/>
          <p:cNvPicPr>
            <a:picLocks noChangeAspect="1" noChangeArrowheads="1"/>
          </p:cNvPicPr>
          <p:nvPr/>
        </p:nvPicPr>
        <p:blipFill>
          <a:blip r:embed="rId2"/>
          <a:srcRect/>
          <a:stretch>
            <a:fillRect/>
          </a:stretch>
        </p:blipFill>
        <p:spPr bwMode="auto">
          <a:xfrm>
            <a:off x="304800" y="3581400"/>
            <a:ext cx="2819400" cy="2895600"/>
          </a:xfrm>
          <a:prstGeom prst="rect">
            <a:avLst/>
          </a:prstGeom>
          <a:noFill/>
        </p:spPr>
      </p:pic>
      <p:pic>
        <p:nvPicPr>
          <p:cNvPr id="7" name="Picture 3" descr="C:\Users\Rony\Desktop\13\index.jpgoo.jpg"/>
          <p:cNvPicPr>
            <a:picLocks noChangeAspect="1" noChangeArrowheads="1"/>
          </p:cNvPicPr>
          <p:nvPr/>
        </p:nvPicPr>
        <p:blipFill>
          <a:blip r:embed="rId3"/>
          <a:srcRect/>
          <a:stretch>
            <a:fillRect/>
          </a:stretch>
        </p:blipFill>
        <p:spPr bwMode="auto">
          <a:xfrm>
            <a:off x="3352800" y="3581400"/>
            <a:ext cx="2667000" cy="2895600"/>
          </a:xfrm>
          <a:prstGeom prst="rect">
            <a:avLst/>
          </a:prstGeom>
          <a:noFill/>
        </p:spPr>
      </p:pic>
      <p:pic>
        <p:nvPicPr>
          <p:cNvPr id="8" name="Picture 4" descr="C:\Users\Rony\Desktop\13\ll.jpg"/>
          <p:cNvPicPr>
            <a:picLocks noChangeAspect="1" noChangeArrowheads="1"/>
          </p:cNvPicPr>
          <p:nvPr/>
        </p:nvPicPr>
        <p:blipFill>
          <a:blip r:embed="rId4"/>
          <a:srcRect/>
          <a:stretch>
            <a:fillRect/>
          </a:stretch>
        </p:blipFill>
        <p:spPr bwMode="auto">
          <a:xfrm>
            <a:off x="6248400" y="3581400"/>
            <a:ext cx="2590800" cy="2895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868362"/>
          </a:xfrm>
          <a:solidFill>
            <a:srgbClr val="00B050"/>
          </a:solidFill>
        </p:spPr>
        <p:txBody>
          <a:bodyPr>
            <a:noAutofit/>
          </a:bodyPr>
          <a:lstStyle/>
          <a:p>
            <a:r>
              <a:rPr lang="en-US" sz="5400" b="1" dirty="0" smtClean="0">
                <a:solidFill>
                  <a:schemeClr val="bg1"/>
                </a:solidFill>
                <a:latin typeface="+mn-lt"/>
              </a:rPr>
              <a:t>Topics</a:t>
            </a:r>
            <a:r>
              <a:rPr lang="en-US" sz="5400" b="1" dirty="0" smtClean="0">
                <a:solidFill>
                  <a:schemeClr val="bg1"/>
                </a:solidFill>
              </a:rPr>
              <a:t> </a:t>
            </a:r>
            <a:r>
              <a:rPr lang="en-US" sz="5400" b="1" dirty="0" smtClean="0">
                <a:solidFill>
                  <a:schemeClr val="bg1"/>
                </a:solidFill>
              </a:rPr>
              <a:t>to discuss</a:t>
            </a:r>
            <a:endParaRPr lang="en-US" sz="5400" b="1" dirty="0">
              <a:solidFill>
                <a:schemeClr val="bg1"/>
              </a:solidFill>
            </a:endParaRPr>
          </a:p>
        </p:txBody>
      </p:sp>
      <p:sp>
        <p:nvSpPr>
          <p:cNvPr id="3" name="Content Placeholder 2"/>
          <p:cNvSpPr>
            <a:spLocks noGrp="1"/>
          </p:cNvSpPr>
          <p:nvPr>
            <p:ph idx="1"/>
          </p:nvPr>
        </p:nvSpPr>
        <p:spPr>
          <a:xfrm>
            <a:off x="457200" y="1066800"/>
            <a:ext cx="8229600" cy="5715000"/>
          </a:xfrm>
          <a:solidFill>
            <a:schemeClr val="bg1"/>
          </a:solidFill>
          <a:ln>
            <a:solidFill>
              <a:schemeClr val="accent6">
                <a:lumMod val="50000"/>
              </a:schemeClr>
            </a:solidFill>
          </a:ln>
        </p:spPr>
        <p:txBody>
          <a:bodyPr>
            <a:normAutofit fontScale="92500" lnSpcReduction="10000"/>
          </a:bodyPr>
          <a:lstStyle/>
          <a:p>
            <a:r>
              <a:rPr lang="en-US" sz="3800" dirty="0" smtClean="0"/>
              <a:t>Natural Resources</a:t>
            </a:r>
          </a:p>
          <a:p>
            <a:r>
              <a:rPr lang="en-US" sz="3800" dirty="0" smtClean="0"/>
              <a:t>Man-made Resources</a:t>
            </a:r>
          </a:p>
          <a:p>
            <a:r>
              <a:rPr lang="en-US" sz="3800" dirty="0" smtClean="0"/>
              <a:t>Natural resources of Bangladesh</a:t>
            </a:r>
          </a:p>
          <a:p>
            <a:r>
              <a:rPr lang="en-US" sz="3800" dirty="0" smtClean="0"/>
              <a:t>Renewable and non­renewable natural resources </a:t>
            </a:r>
          </a:p>
          <a:p>
            <a:r>
              <a:rPr lang="en-US" sz="3800" dirty="0" smtClean="0"/>
              <a:t>Use of solar energy </a:t>
            </a:r>
          </a:p>
          <a:p>
            <a:r>
              <a:rPr lang="en-US" sz="3800" dirty="0" smtClean="0"/>
              <a:t>Prospects of wind power as alternative energy sources </a:t>
            </a:r>
          </a:p>
          <a:p>
            <a:r>
              <a:rPr lang="en-US" sz="3800" dirty="0" smtClean="0"/>
              <a:t>Resource limitation and planned using </a:t>
            </a:r>
          </a:p>
          <a:p>
            <a:r>
              <a:rPr lang="en-US" sz="3800" dirty="0" smtClean="0"/>
              <a:t>The ways to conserve resources</a:t>
            </a:r>
          </a:p>
          <a:p>
            <a:pPr>
              <a:buNone/>
            </a:pPr>
            <a:endParaRPr lang="en-US" dirty="0" smtClean="0"/>
          </a:p>
          <a:p>
            <a:pPr>
              <a:buNone/>
            </a:pPr>
            <a:endParaRPr lang="en-US" dirty="0" smtClean="0"/>
          </a:p>
          <a:p>
            <a:pPr>
              <a:buNone/>
            </a:pPr>
            <a:endParaRPr lang="en-US" dirty="0" smtClean="0">
              <a:solidFill>
                <a:srgbClr val="030399"/>
              </a:solidFill>
            </a:endParaRPr>
          </a:p>
          <a:p>
            <a:pPr>
              <a:buFont typeface="Arial" charset="0"/>
              <a:buChar char="•"/>
            </a:pPr>
            <a:endParaRPr lang="en-US" dirty="0" smtClean="0">
              <a:solidFill>
                <a:srgbClr val="03039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1143000"/>
          </a:xfrm>
          <a:solidFill>
            <a:srgbClr val="00B050"/>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Natural Resources</a:t>
            </a:r>
            <a:endParaRPr lang="en-US" dirty="0">
              <a:solidFill>
                <a:schemeClr val="bg1"/>
              </a:solidFill>
            </a:endParaRPr>
          </a:p>
        </p:txBody>
      </p:sp>
      <p:sp>
        <p:nvSpPr>
          <p:cNvPr id="3" name="Content Placeholder 2"/>
          <p:cNvSpPr>
            <a:spLocks noGrp="1"/>
          </p:cNvSpPr>
          <p:nvPr>
            <p:ph idx="1"/>
          </p:nvPr>
        </p:nvSpPr>
        <p:spPr>
          <a:xfrm>
            <a:off x="457200" y="1600201"/>
            <a:ext cx="8229600" cy="5029200"/>
          </a:xfrm>
          <a:solidFill>
            <a:schemeClr val="bg2"/>
          </a:solidFill>
        </p:spPr>
        <p:style>
          <a:lnRef idx="3">
            <a:schemeClr val="lt1"/>
          </a:lnRef>
          <a:fillRef idx="1">
            <a:schemeClr val="accent3"/>
          </a:fillRef>
          <a:effectRef idx="1">
            <a:schemeClr val="accent3"/>
          </a:effectRef>
          <a:fontRef idx="minor">
            <a:schemeClr val="lt1"/>
          </a:fontRef>
        </p:style>
        <p:txBody>
          <a:bodyPr>
            <a:noAutofit/>
          </a:bodyPr>
          <a:lstStyle/>
          <a:p>
            <a:pPr algn="just">
              <a:buNone/>
            </a:pPr>
            <a:r>
              <a:rPr lang="en-US" sz="4400" dirty="0" smtClean="0">
                <a:solidFill>
                  <a:schemeClr val="tx1"/>
                </a:solidFill>
              </a:rPr>
              <a:t>The materials that we use from the nature are called the natural resources.</a:t>
            </a:r>
          </a:p>
          <a:p>
            <a:pPr algn="just">
              <a:buNone/>
            </a:pPr>
            <a:r>
              <a:rPr lang="en-US" sz="4400" dirty="0" smtClean="0">
                <a:solidFill>
                  <a:schemeClr val="tx1"/>
                </a:solidFill>
              </a:rPr>
              <a:t>Example-Soil, Water, Air, Plants, Animals, Coal, Natural gas, oil, Sunlight etc.</a:t>
            </a:r>
            <a:endParaRPr lang="en-US" sz="44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52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dirty="0" smtClean="0"/>
              <a:t>Natural Resources</a:t>
            </a:r>
            <a:br>
              <a:rPr lang="en-US" dirty="0" smtClean="0"/>
            </a:br>
            <a:r>
              <a:rPr lang="en-US" dirty="0" smtClean="0">
                <a:solidFill>
                  <a:srgbClr val="FFFF00"/>
                </a:solidFill>
              </a:rPr>
              <a:t> (Coal, Natural gas &amp; oil)</a:t>
            </a:r>
            <a:endParaRPr lang="en-US" dirty="0">
              <a:solidFill>
                <a:srgbClr val="FFFF00"/>
              </a:solidFill>
            </a:endParaRPr>
          </a:p>
        </p:txBody>
      </p:sp>
      <p:pic>
        <p:nvPicPr>
          <p:cNvPr id="2050" name="Picture 2" descr="C:\Users\Rony\Desktop\13\index.jpgkk.jpg"/>
          <p:cNvPicPr>
            <a:picLocks noGrp="1" noChangeAspect="1" noChangeArrowheads="1"/>
          </p:cNvPicPr>
          <p:nvPr>
            <p:ph idx="1"/>
          </p:nvPr>
        </p:nvPicPr>
        <p:blipFill>
          <a:blip r:embed="rId2"/>
          <a:srcRect/>
          <a:stretch>
            <a:fillRect/>
          </a:stretch>
        </p:blipFill>
        <p:spPr bwMode="auto">
          <a:xfrm>
            <a:off x="2971800" y="1905000"/>
            <a:ext cx="3966467" cy="2486025"/>
          </a:xfrm>
          <a:prstGeom prst="rect">
            <a:avLst/>
          </a:prstGeom>
          <a:noFill/>
        </p:spPr>
      </p:pic>
      <p:pic>
        <p:nvPicPr>
          <p:cNvPr id="2051" name="Picture 3" descr="C:\Users\Rony\Desktop\13\index.jpgoo.jpg"/>
          <p:cNvPicPr>
            <a:picLocks noChangeAspect="1" noChangeArrowheads="1"/>
          </p:cNvPicPr>
          <p:nvPr/>
        </p:nvPicPr>
        <p:blipFill>
          <a:blip r:embed="rId3"/>
          <a:srcRect/>
          <a:stretch>
            <a:fillRect/>
          </a:stretch>
        </p:blipFill>
        <p:spPr bwMode="auto">
          <a:xfrm>
            <a:off x="122548" y="4114800"/>
            <a:ext cx="3458852" cy="2590800"/>
          </a:xfrm>
          <a:prstGeom prst="rect">
            <a:avLst/>
          </a:prstGeom>
          <a:noFill/>
        </p:spPr>
      </p:pic>
      <p:pic>
        <p:nvPicPr>
          <p:cNvPr id="2052" name="Picture 4" descr="C:\Users\Rony\Desktop\13\ll.jpg"/>
          <p:cNvPicPr>
            <a:picLocks noChangeAspect="1" noChangeArrowheads="1"/>
          </p:cNvPicPr>
          <p:nvPr/>
        </p:nvPicPr>
        <p:blipFill>
          <a:blip r:embed="rId4"/>
          <a:srcRect/>
          <a:stretch>
            <a:fillRect/>
          </a:stretch>
        </p:blipFill>
        <p:spPr bwMode="auto">
          <a:xfrm>
            <a:off x="5715000" y="4038600"/>
            <a:ext cx="2819400" cy="2819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11430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Man-made Resources</a:t>
            </a:r>
            <a:endParaRPr lang="en-US" dirty="0">
              <a:solidFill>
                <a:schemeClr val="bg1"/>
              </a:solidFill>
            </a:endParaRPr>
          </a:p>
        </p:txBody>
      </p:sp>
      <p:sp>
        <p:nvSpPr>
          <p:cNvPr id="3" name="Content Placeholder 2"/>
          <p:cNvSpPr>
            <a:spLocks noGrp="1"/>
          </p:cNvSpPr>
          <p:nvPr>
            <p:ph idx="1"/>
          </p:nvPr>
        </p:nvSpPr>
        <p:spPr>
          <a:xfrm>
            <a:off x="457200" y="1524000"/>
            <a:ext cx="8229600" cy="5105399"/>
          </a:xfrm>
          <a:solidFill>
            <a:schemeClr val="accent4">
              <a:lumMod val="20000"/>
              <a:lumOff val="80000"/>
            </a:schemeClr>
          </a:solidFill>
        </p:spPr>
        <p:style>
          <a:lnRef idx="3">
            <a:schemeClr val="lt1"/>
          </a:lnRef>
          <a:fillRef idx="1">
            <a:schemeClr val="accent3"/>
          </a:fillRef>
          <a:effectRef idx="1">
            <a:schemeClr val="accent3"/>
          </a:effectRef>
          <a:fontRef idx="minor">
            <a:schemeClr val="lt1"/>
          </a:fontRef>
        </p:style>
        <p:txBody>
          <a:bodyPr>
            <a:noAutofit/>
          </a:bodyPr>
          <a:lstStyle/>
          <a:p>
            <a:pPr algn="just"/>
            <a:r>
              <a:rPr lang="en-US" sz="3600" dirty="0">
                <a:solidFill>
                  <a:schemeClr val="tx1"/>
                </a:solidFill>
              </a:rPr>
              <a:t>Man-made </a:t>
            </a:r>
            <a:r>
              <a:rPr lang="en-US" sz="3600" dirty="0" smtClean="0">
                <a:solidFill>
                  <a:schemeClr val="tx1"/>
                </a:solidFill>
              </a:rPr>
              <a:t>resource is a resource that is made by people. </a:t>
            </a:r>
          </a:p>
          <a:p>
            <a:pPr algn="just"/>
            <a:r>
              <a:rPr lang="en-US" sz="3600" dirty="0" smtClean="0">
                <a:solidFill>
                  <a:schemeClr val="tx1"/>
                </a:solidFill>
              </a:rPr>
              <a:t>Man-made resources also come from nature.</a:t>
            </a:r>
          </a:p>
          <a:p>
            <a:pPr algn="just"/>
            <a:r>
              <a:rPr lang="en-US" sz="3600" dirty="0">
                <a:solidFill>
                  <a:schemeClr val="tx1"/>
                </a:solidFill>
              </a:rPr>
              <a:t>Paper</a:t>
            </a:r>
            <a:r>
              <a:rPr lang="en-US" sz="3600" dirty="0" smtClean="0">
                <a:solidFill>
                  <a:schemeClr val="tx1"/>
                </a:solidFill>
              </a:rPr>
              <a:t>, plastic, glass and electricity are examples of man-made resources.</a:t>
            </a:r>
          </a:p>
          <a:p>
            <a:pPr marL="0" indent="0" algn="just">
              <a:buNone/>
            </a:pPr>
            <a:endParaRPr lang="en-US" sz="3600"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Man-made Resources</a:t>
            </a:r>
            <a:endParaRPr lang="en-US" dirty="0">
              <a:solidFill>
                <a:schemeClr val="bg1"/>
              </a:solidFill>
            </a:endParaRPr>
          </a:p>
        </p:txBody>
      </p:sp>
      <p:pic>
        <p:nvPicPr>
          <p:cNvPr id="3074" name="Picture 2" descr="C:\Users\Rony\Desktop\13\images.jpgfff.jpg"/>
          <p:cNvPicPr>
            <a:picLocks noGrp="1" noChangeAspect="1" noChangeArrowheads="1"/>
          </p:cNvPicPr>
          <p:nvPr>
            <p:ph idx="1"/>
          </p:nvPr>
        </p:nvPicPr>
        <p:blipFill>
          <a:blip r:embed="rId2"/>
          <a:srcRect/>
          <a:stretch>
            <a:fillRect/>
          </a:stretch>
        </p:blipFill>
        <p:spPr bwMode="auto">
          <a:xfrm>
            <a:off x="457200" y="1752600"/>
            <a:ext cx="2438400" cy="2057400"/>
          </a:xfrm>
          <a:prstGeom prst="rect">
            <a:avLst/>
          </a:prstGeom>
          <a:noFill/>
        </p:spPr>
      </p:pic>
      <p:pic>
        <p:nvPicPr>
          <p:cNvPr id="3075" name="Picture 3" descr="C:\Users\Rony\Desktop\13\index.jpgfdr.jpg"/>
          <p:cNvPicPr>
            <a:picLocks noChangeAspect="1" noChangeArrowheads="1"/>
          </p:cNvPicPr>
          <p:nvPr/>
        </p:nvPicPr>
        <p:blipFill>
          <a:blip r:embed="rId3"/>
          <a:srcRect/>
          <a:stretch>
            <a:fillRect/>
          </a:stretch>
        </p:blipFill>
        <p:spPr bwMode="auto">
          <a:xfrm>
            <a:off x="3276600" y="1676400"/>
            <a:ext cx="2895600" cy="1905000"/>
          </a:xfrm>
          <a:prstGeom prst="rect">
            <a:avLst/>
          </a:prstGeom>
          <a:noFill/>
        </p:spPr>
      </p:pic>
      <p:pic>
        <p:nvPicPr>
          <p:cNvPr id="3076" name="Picture 4" descr="C:\Users\Rony\Desktop\13\images.jpggg.jpg"/>
          <p:cNvPicPr>
            <a:picLocks noChangeAspect="1" noChangeArrowheads="1"/>
          </p:cNvPicPr>
          <p:nvPr/>
        </p:nvPicPr>
        <p:blipFill>
          <a:blip r:embed="rId4"/>
          <a:srcRect/>
          <a:stretch>
            <a:fillRect/>
          </a:stretch>
        </p:blipFill>
        <p:spPr bwMode="auto">
          <a:xfrm>
            <a:off x="457201" y="4419600"/>
            <a:ext cx="2438400" cy="1562100"/>
          </a:xfrm>
          <a:prstGeom prst="rect">
            <a:avLst/>
          </a:prstGeom>
          <a:noFill/>
        </p:spPr>
      </p:pic>
      <p:pic>
        <p:nvPicPr>
          <p:cNvPr id="3077" name="Picture 5" descr="C:\Users\Rony\Desktop\13\images.jpgop.jpg"/>
          <p:cNvPicPr>
            <a:picLocks noChangeAspect="1" noChangeArrowheads="1"/>
          </p:cNvPicPr>
          <p:nvPr/>
        </p:nvPicPr>
        <p:blipFill>
          <a:blip r:embed="rId5"/>
          <a:srcRect/>
          <a:stretch>
            <a:fillRect/>
          </a:stretch>
        </p:blipFill>
        <p:spPr bwMode="auto">
          <a:xfrm>
            <a:off x="2971800" y="4343400"/>
            <a:ext cx="2619375" cy="1743075"/>
          </a:xfrm>
          <a:prstGeom prst="rect">
            <a:avLst/>
          </a:prstGeom>
          <a:noFill/>
        </p:spPr>
      </p:pic>
      <p:pic>
        <p:nvPicPr>
          <p:cNvPr id="3078" name="Picture 6" descr="C:\Users\Rony\Desktop\13\index.jpgjjkki.jpg"/>
          <p:cNvPicPr>
            <a:picLocks noChangeAspect="1" noChangeArrowheads="1"/>
          </p:cNvPicPr>
          <p:nvPr/>
        </p:nvPicPr>
        <p:blipFill>
          <a:blip r:embed="rId6"/>
          <a:srcRect/>
          <a:stretch>
            <a:fillRect/>
          </a:stretch>
        </p:blipFill>
        <p:spPr bwMode="auto">
          <a:xfrm>
            <a:off x="6477000" y="1600200"/>
            <a:ext cx="2305050" cy="2133600"/>
          </a:xfrm>
          <a:prstGeom prst="rect">
            <a:avLst/>
          </a:prstGeom>
          <a:noFill/>
        </p:spPr>
      </p:pic>
      <p:pic>
        <p:nvPicPr>
          <p:cNvPr id="3080" name="Picture 8" descr="C:\Users\Rony\Desktop\13\images.jpgjjj.jpg"/>
          <p:cNvPicPr>
            <a:picLocks noChangeAspect="1" noChangeArrowheads="1"/>
          </p:cNvPicPr>
          <p:nvPr/>
        </p:nvPicPr>
        <p:blipFill>
          <a:blip r:embed="rId7"/>
          <a:srcRect/>
          <a:stretch>
            <a:fillRect/>
          </a:stretch>
        </p:blipFill>
        <p:spPr bwMode="auto">
          <a:xfrm>
            <a:off x="6019800" y="4419600"/>
            <a:ext cx="2743200" cy="1752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11430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Natural Resources of Bangladesh</a:t>
            </a:r>
            <a:endParaRPr lang="en-US" dirty="0">
              <a:solidFill>
                <a:schemeClr val="bg1"/>
              </a:solidFill>
            </a:endParaRPr>
          </a:p>
        </p:txBody>
      </p:sp>
      <p:graphicFrame>
        <p:nvGraphicFramePr>
          <p:cNvPr id="6" name="Content Placeholder 5"/>
          <p:cNvGraphicFramePr>
            <a:graphicFrameLocks noGrp="1"/>
          </p:cNvGraphicFramePr>
          <p:nvPr>
            <p:ph idx="1"/>
          </p:nvPr>
        </p:nvGraphicFramePr>
        <p:xfrm>
          <a:off x="609600" y="1569720"/>
          <a:ext cx="8077200" cy="5019501"/>
        </p:xfrm>
        <a:graphic>
          <a:graphicData uri="http://schemas.openxmlformats.org/drawingml/2006/table">
            <a:tbl>
              <a:tblPr firstRow="1" bandRow="1">
                <a:tableStyleId>{5C22544A-7EE6-4342-B048-85BDC9FD1C3A}</a:tableStyleId>
              </a:tblPr>
              <a:tblGrid>
                <a:gridCol w="4128346"/>
                <a:gridCol w="3948854"/>
              </a:tblGrid>
              <a:tr h="1057101">
                <a:tc>
                  <a:txBody>
                    <a:bodyPr/>
                    <a:lstStyle/>
                    <a:p>
                      <a:r>
                        <a:rPr lang="en-US" sz="3200" dirty="0" smtClean="0"/>
                        <a:t>Natural Resources </a:t>
                      </a:r>
                      <a:endParaRPr lang="en-US" sz="3200" dirty="0"/>
                    </a:p>
                  </a:txBody>
                  <a:tcPr/>
                </a:tc>
                <a:tc>
                  <a:txBody>
                    <a:bodyPr/>
                    <a:lstStyle/>
                    <a:p>
                      <a:r>
                        <a:rPr lang="en-US" sz="3200" dirty="0" smtClean="0"/>
                        <a:t>Natural Resources </a:t>
                      </a:r>
                      <a:endParaRPr lang="en-US" sz="3200" dirty="0"/>
                    </a:p>
                  </a:txBody>
                  <a:tcPr/>
                </a:tc>
              </a:tr>
              <a:tr h="573855">
                <a:tc>
                  <a:txBody>
                    <a:bodyPr/>
                    <a:lstStyle/>
                    <a:p>
                      <a:r>
                        <a:rPr lang="en-US" sz="3200" dirty="0" smtClean="0">
                          <a:solidFill>
                            <a:schemeClr val="tx1"/>
                          </a:solidFill>
                        </a:rPr>
                        <a:t>Plain Lands</a:t>
                      </a:r>
                      <a:endParaRPr lang="en-US" sz="3200" dirty="0"/>
                    </a:p>
                  </a:txBody>
                  <a:tcPr/>
                </a:tc>
                <a:tc>
                  <a:txBody>
                    <a:bodyPr/>
                    <a:lstStyle/>
                    <a:p>
                      <a:r>
                        <a:rPr lang="en-US" sz="3200" dirty="0" smtClean="0">
                          <a:solidFill>
                            <a:schemeClr val="tx1"/>
                          </a:solidFill>
                        </a:rPr>
                        <a:t>Sea</a:t>
                      </a:r>
                      <a:endParaRPr lang="en-US" sz="3200" dirty="0"/>
                    </a:p>
                  </a:txBody>
                  <a:tcPr/>
                </a:tc>
              </a:tr>
              <a:tr h="1057101">
                <a:tc>
                  <a:txBody>
                    <a:bodyPr/>
                    <a:lstStyle/>
                    <a:p>
                      <a:r>
                        <a:rPr lang="en-US" sz="3200" dirty="0" err="1" smtClean="0">
                          <a:solidFill>
                            <a:schemeClr val="tx1"/>
                          </a:solidFill>
                        </a:rPr>
                        <a:t>Haor</a:t>
                      </a:r>
                      <a:endParaRPr lang="en-US"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rPr>
                        <a:t>Various Plants &amp; Animals</a:t>
                      </a:r>
                      <a:endParaRPr lang="en-US" sz="3200" dirty="0" smtClean="0"/>
                    </a:p>
                  </a:txBody>
                  <a:tcPr/>
                </a:tc>
              </a:tr>
              <a:tr h="573855">
                <a:tc>
                  <a:txBody>
                    <a:bodyPr/>
                    <a:lstStyle/>
                    <a:p>
                      <a:r>
                        <a:rPr lang="en-US" sz="3200" dirty="0" err="1" smtClean="0">
                          <a:solidFill>
                            <a:schemeClr val="tx1"/>
                          </a:solidFill>
                        </a:rPr>
                        <a:t>Beel</a:t>
                      </a:r>
                      <a:endParaRPr lang="en-US" sz="3200" dirty="0"/>
                    </a:p>
                  </a:txBody>
                  <a:tcPr/>
                </a:tc>
                <a:tc>
                  <a:txBody>
                    <a:bodyPr/>
                    <a:lstStyle/>
                    <a:p>
                      <a:r>
                        <a:rPr lang="en-US" sz="3200" dirty="0" smtClean="0">
                          <a:solidFill>
                            <a:schemeClr val="tx1"/>
                          </a:solidFill>
                        </a:rPr>
                        <a:t>Natural Gas</a:t>
                      </a:r>
                      <a:endParaRPr lang="en-US" sz="3200" dirty="0"/>
                    </a:p>
                  </a:txBody>
                  <a:tcPr/>
                </a:tc>
              </a:tr>
              <a:tr h="573855">
                <a:tc>
                  <a:txBody>
                    <a:bodyPr/>
                    <a:lstStyle/>
                    <a:p>
                      <a:r>
                        <a:rPr lang="en-US" sz="3200" dirty="0" smtClean="0">
                          <a:solidFill>
                            <a:schemeClr val="tx1"/>
                          </a:solidFill>
                        </a:rPr>
                        <a:t>Forests</a:t>
                      </a:r>
                      <a:endParaRPr lang="en-US" sz="3200" dirty="0"/>
                    </a:p>
                  </a:txBody>
                  <a:tcPr/>
                </a:tc>
                <a:tc>
                  <a:txBody>
                    <a:bodyPr/>
                    <a:lstStyle/>
                    <a:p>
                      <a:r>
                        <a:rPr lang="en-US" sz="3200" dirty="0" smtClean="0">
                          <a:solidFill>
                            <a:schemeClr val="tx1"/>
                          </a:solidFill>
                        </a:rPr>
                        <a:t>Coal</a:t>
                      </a:r>
                      <a:endParaRPr lang="en-US" sz="3200" dirty="0"/>
                    </a:p>
                  </a:txBody>
                  <a:tcPr/>
                </a:tc>
              </a:tr>
              <a:tr h="573855">
                <a:tc>
                  <a:txBody>
                    <a:bodyPr/>
                    <a:lstStyle/>
                    <a:p>
                      <a:r>
                        <a:rPr lang="en-US" sz="3200" dirty="0" smtClean="0">
                          <a:solidFill>
                            <a:schemeClr val="tx1"/>
                          </a:solidFill>
                        </a:rPr>
                        <a:t>Mountain</a:t>
                      </a:r>
                      <a:endParaRPr lang="en-US" sz="3200" dirty="0"/>
                    </a:p>
                  </a:txBody>
                  <a:tcPr/>
                </a:tc>
                <a:tc>
                  <a:txBody>
                    <a:bodyPr/>
                    <a:lstStyle/>
                    <a:p>
                      <a:r>
                        <a:rPr lang="en-US" sz="3200" dirty="0" smtClean="0">
                          <a:solidFill>
                            <a:schemeClr val="tx1"/>
                          </a:solidFill>
                        </a:rPr>
                        <a:t>Oil</a:t>
                      </a:r>
                      <a:endParaRPr lang="en-US" sz="3200" dirty="0"/>
                    </a:p>
                  </a:txBody>
                  <a:tcPr/>
                </a:tc>
              </a:tr>
              <a:tr h="573855">
                <a:tc>
                  <a:txBody>
                    <a:bodyPr/>
                    <a:lstStyle/>
                    <a:p>
                      <a:r>
                        <a:rPr lang="en-US" sz="3200" dirty="0" smtClean="0">
                          <a:solidFill>
                            <a:schemeClr val="tx1"/>
                          </a:solidFill>
                        </a:rPr>
                        <a:t>Rivers</a:t>
                      </a:r>
                      <a:endParaRPr lang="en-US" sz="3200" dirty="0"/>
                    </a:p>
                  </a:txBody>
                  <a:tcPr/>
                </a:tc>
                <a:tc>
                  <a:txBody>
                    <a:bodyPr/>
                    <a:lstStyle/>
                    <a:p>
                      <a:r>
                        <a:rPr lang="en-US" sz="3200" dirty="0" smtClean="0">
                          <a:solidFill>
                            <a:schemeClr val="tx1"/>
                          </a:solidFill>
                        </a:rPr>
                        <a:t>Lime etc.</a:t>
                      </a:r>
                      <a:endParaRPr lang="en-US" sz="32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TotalTime>
  <Words>603</Words>
  <Application>Microsoft Office PowerPoint</Application>
  <PresentationFormat>On-screen Show (4:3)</PresentationFormat>
  <Paragraphs>107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Welcome</vt:lpstr>
      <vt:lpstr>PowerPoint Presentation</vt:lpstr>
      <vt:lpstr>PowerPoint Presentation</vt:lpstr>
      <vt:lpstr>Topics to discuss</vt:lpstr>
      <vt:lpstr>Natural Resources</vt:lpstr>
      <vt:lpstr>Natural Resources  (Coal, Natural gas &amp; oil)</vt:lpstr>
      <vt:lpstr>Man-made Resources</vt:lpstr>
      <vt:lpstr>Man-made Resources</vt:lpstr>
      <vt:lpstr>Natural Resources of Bangladesh</vt:lpstr>
      <vt:lpstr>Natural Resources of Bangladesh</vt:lpstr>
      <vt:lpstr>Renewable natural resources </vt:lpstr>
      <vt:lpstr>Non­-renewable natural resources </vt:lpstr>
      <vt:lpstr>Use of solar energy </vt:lpstr>
      <vt:lpstr>Solar Panel</vt:lpstr>
      <vt:lpstr>Use of solar energy </vt:lpstr>
      <vt:lpstr>Use of solar energy </vt:lpstr>
      <vt:lpstr>Prospects of wind power as alternative energy sources</vt:lpstr>
      <vt:lpstr>Wind Mill</vt:lpstr>
      <vt:lpstr>Resource Limitation and Planned using</vt:lpstr>
      <vt:lpstr>Resource Limitation and Planned using</vt:lpstr>
      <vt:lpstr>The ways to conserve resources</vt:lpstr>
      <vt:lpstr>The ways to conserve resources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Rony</dc:creator>
  <cp:lastModifiedBy>User</cp:lastModifiedBy>
  <cp:revision>161</cp:revision>
  <dcterms:created xsi:type="dcterms:W3CDTF">2006-08-16T00:00:00Z</dcterms:created>
  <dcterms:modified xsi:type="dcterms:W3CDTF">2017-03-12T22:37:46Z</dcterms:modified>
</cp:coreProperties>
</file>