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7" r:id="rId2"/>
    <p:sldId id="258" r:id="rId3"/>
    <p:sldId id="271" r:id="rId4"/>
    <p:sldId id="260" r:id="rId5"/>
    <p:sldId id="263" r:id="rId6"/>
    <p:sldId id="266" r:id="rId7"/>
    <p:sldId id="264" r:id="rId8"/>
    <p:sldId id="265"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E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rgbClr val="92D050"/>
          </a:solidFill>
          <a:ln>
            <a:solidFill>
              <a:schemeClr val="bg1">
                <a:lumMod val="95000"/>
              </a:schemeClr>
            </a:solidFill>
          </a:ln>
        </p:spPr>
        <p:txBody>
          <a:bodyPr>
            <a:normAutofit/>
          </a:bodyPr>
          <a:lstStyle/>
          <a:p>
            <a:r>
              <a:rPr lang="en-US" sz="13800" dirty="0" smtClean="0">
                <a:solidFill>
                  <a:schemeClr val="tx2">
                    <a:lumMod val="75000"/>
                  </a:schemeClr>
                </a:solidFill>
              </a:rPr>
              <a:t>Welcome</a:t>
            </a:r>
            <a:endParaRPr lang="en-US" sz="13800" dirty="0">
              <a:solidFill>
                <a:schemeClr val="tx2">
                  <a:lumMod val="75000"/>
                </a:schemeClr>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Effect of Green-house gases</a:t>
            </a:r>
            <a:endParaRPr lang="en-US" dirty="0"/>
          </a:p>
        </p:txBody>
      </p:sp>
      <p:sp>
        <p:nvSpPr>
          <p:cNvPr id="3" name="Content Placeholder 2"/>
          <p:cNvSpPr>
            <a:spLocks noGrp="1"/>
          </p:cNvSpPr>
          <p:nvPr>
            <p:ph idx="1"/>
          </p:nvPr>
        </p:nvSpPr>
        <p:spPr>
          <a:xfrm>
            <a:off x="457200" y="1524000"/>
            <a:ext cx="8229600" cy="5105400"/>
          </a:xfrm>
        </p:spPr>
        <p:style>
          <a:lnRef idx="1">
            <a:schemeClr val="accent3"/>
          </a:lnRef>
          <a:fillRef idx="2">
            <a:schemeClr val="accent3"/>
          </a:fillRef>
          <a:effectRef idx="1">
            <a:schemeClr val="accent3"/>
          </a:effectRef>
          <a:fontRef idx="minor">
            <a:schemeClr val="dk1"/>
          </a:fontRef>
        </p:style>
        <p:txBody>
          <a:bodyPr>
            <a:normAutofit/>
          </a:bodyPr>
          <a:lstStyle/>
          <a:p>
            <a:pPr>
              <a:buNone/>
            </a:pPr>
            <a:r>
              <a:rPr lang="en-US" sz="4000" dirty="0" smtClean="0"/>
              <a:t>   Green-house gases absorb the heat from the sun. Too much increase of these gases in the atmosphere can capture more heat. This in turn increase the level of temperature of the earth every year. The way of such increase of temperature is known as </a:t>
            </a:r>
            <a:r>
              <a:rPr lang="en-US" sz="4000" dirty="0" smtClean="0">
                <a:solidFill>
                  <a:srgbClr val="FF0000"/>
                </a:solidFill>
              </a:rPr>
              <a:t>global warming</a:t>
            </a:r>
            <a:r>
              <a:rPr lang="en-US" sz="4000" dirty="0" smtClean="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43000"/>
          </a:xfrm>
          <a:solidFill>
            <a:srgbClr val="FF0000"/>
          </a:solidFill>
        </p:spPr>
        <p:style>
          <a:lnRef idx="3">
            <a:schemeClr val="lt1"/>
          </a:lnRef>
          <a:fillRef idx="1">
            <a:schemeClr val="accent2"/>
          </a:fillRef>
          <a:effectRef idx="1">
            <a:schemeClr val="accent2"/>
          </a:effectRef>
          <a:fontRef idx="minor">
            <a:schemeClr val="lt1"/>
          </a:fontRef>
        </p:style>
        <p:txBody>
          <a:bodyPr/>
          <a:lstStyle/>
          <a:p>
            <a:r>
              <a:rPr lang="en-US" dirty="0" smtClean="0"/>
              <a:t>Green-house Effect</a:t>
            </a:r>
            <a:endParaRPr lang="en-US" dirty="0"/>
          </a:p>
        </p:txBody>
      </p:sp>
      <p:pic>
        <p:nvPicPr>
          <p:cNvPr id="4" name="Content Placeholder 3" descr="images.jpgggg.jpg"/>
          <p:cNvPicPr>
            <a:picLocks noGrp="1" noChangeAspect="1"/>
          </p:cNvPicPr>
          <p:nvPr>
            <p:ph idx="1"/>
          </p:nvPr>
        </p:nvPicPr>
        <p:blipFill>
          <a:blip r:embed="rId2"/>
          <a:stretch>
            <a:fillRect/>
          </a:stretch>
        </p:blipFill>
        <p:spPr>
          <a:xfrm>
            <a:off x="228600" y="1534752"/>
            <a:ext cx="4619375" cy="4408848"/>
          </a:xfrm>
        </p:spPr>
      </p:pic>
      <p:pic>
        <p:nvPicPr>
          <p:cNvPr id="5" name="Content Placeholder 3" descr="images.jpg"/>
          <p:cNvPicPr>
            <a:picLocks noChangeAspect="1"/>
          </p:cNvPicPr>
          <p:nvPr/>
        </p:nvPicPr>
        <p:blipFill>
          <a:blip r:embed="rId3"/>
          <a:stretch>
            <a:fillRect/>
          </a:stretch>
        </p:blipFill>
        <p:spPr>
          <a:xfrm>
            <a:off x="4953000" y="2605881"/>
            <a:ext cx="3962400" cy="394731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a:solidFill>
            <a:schemeClr val="accent2">
              <a:lumMod val="20000"/>
              <a:lumOff val="80000"/>
            </a:schemeClr>
          </a:solidFill>
        </p:spPr>
        <p:txBody>
          <a:bodyPr>
            <a:normAutofit fontScale="90000"/>
          </a:bodyPr>
          <a:lstStyle/>
          <a:p>
            <a:r>
              <a:rPr lang="en-US" dirty="0" smtClean="0"/>
              <a:t>Green House Project </a:t>
            </a:r>
            <a:br>
              <a:rPr lang="en-US" dirty="0" smtClean="0"/>
            </a:br>
            <a:r>
              <a:rPr lang="en-US" sz="4000" dirty="0" smtClean="0"/>
              <a:t>(Result of the investigation &amp; explanation on textbook)</a:t>
            </a:r>
            <a:endParaRPr lang="en-US" sz="4000" dirty="0"/>
          </a:p>
        </p:txBody>
      </p:sp>
      <p:sp>
        <p:nvSpPr>
          <p:cNvPr id="1026" name="AutoShape 2" descr="Image result for green house projec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Content Placeholder 8" descr="index.jpgkk.jpg"/>
          <p:cNvPicPr>
            <a:picLocks noGrp="1" noChangeAspect="1"/>
          </p:cNvPicPr>
          <p:nvPr>
            <p:ph idx="1"/>
          </p:nvPr>
        </p:nvPicPr>
        <p:blipFill>
          <a:blip r:embed="rId2"/>
          <a:stretch>
            <a:fillRect/>
          </a:stretch>
        </p:blipFill>
        <p:spPr>
          <a:xfrm>
            <a:off x="533400" y="1990430"/>
            <a:ext cx="8153400" cy="4563687"/>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524000"/>
          </a:xfrm>
          <a:solidFill>
            <a:srgbClr val="FF0000"/>
          </a:solidFill>
        </p:spPr>
        <p:txBody>
          <a:bodyPr>
            <a:normAutofit fontScale="90000"/>
          </a:bodyPr>
          <a:lstStyle/>
          <a:p>
            <a:r>
              <a:rPr lang="en-US" dirty="0" smtClean="0">
                <a:solidFill>
                  <a:srgbClr val="FFFF00"/>
                </a:solidFill>
                <a:latin typeface="+mn-lt"/>
              </a:rPr>
              <a:t> </a:t>
            </a:r>
            <a:r>
              <a:rPr lang="en-US" sz="6000" dirty="0" smtClean="0">
                <a:solidFill>
                  <a:srgbClr val="FFFF00"/>
                </a:solidFill>
                <a:latin typeface="+mn-lt"/>
              </a:rPr>
              <a:t>The impact of climate change in Bangladesh </a:t>
            </a:r>
            <a:endParaRPr lang="en-US" sz="6000" dirty="0">
              <a:solidFill>
                <a:srgbClr val="FFFF00"/>
              </a:solidFill>
              <a:latin typeface="+mn-lt"/>
            </a:endParaRPr>
          </a:p>
        </p:txBody>
      </p:sp>
      <p:sp>
        <p:nvSpPr>
          <p:cNvPr id="3" name="Content Placeholder 2"/>
          <p:cNvSpPr>
            <a:spLocks noGrp="1"/>
          </p:cNvSpPr>
          <p:nvPr>
            <p:ph idx="1"/>
          </p:nvPr>
        </p:nvSpPr>
        <p:spPr>
          <a:xfrm>
            <a:off x="457200" y="1981200"/>
            <a:ext cx="8229600" cy="4648200"/>
          </a:xfrm>
          <a:solidFill>
            <a:schemeClr val="bg1"/>
          </a:solidFill>
        </p:spPr>
        <p:style>
          <a:lnRef idx="1">
            <a:schemeClr val="accent1"/>
          </a:lnRef>
          <a:fillRef idx="3">
            <a:schemeClr val="accent1"/>
          </a:fillRef>
          <a:effectRef idx="2">
            <a:schemeClr val="accent1"/>
          </a:effectRef>
          <a:fontRef idx="minor">
            <a:schemeClr val="lt1"/>
          </a:fontRef>
        </p:style>
        <p:txBody>
          <a:bodyPr>
            <a:noAutofit/>
          </a:bodyPr>
          <a:lstStyle/>
          <a:p>
            <a:r>
              <a:rPr lang="en-US" sz="4400" dirty="0" smtClean="0">
                <a:solidFill>
                  <a:schemeClr val="tx1"/>
                </a:solidFill>
              </a:rPr>
              <a:t>The increase of earth temperature resulting raising of the sea level of the earth due to the melting of ice in the mountain peaks and polar areas. </a:t>
            </a:r>
          </a:p>
          <a:p>
            <a:pPr>
              <a:buNone/>
            </a:pPr>
            <a:r>
              <a:rPr lang="en-US" sz="4400" b="1" dirty="0" smtClean="0"/>
              <a:t/>
            </a:r>
            <a:br>
              <a:rPr lang="en-US" sz="4400" b="1" dirty="0" smtClean="0"/>
            </a:br>
            <a:endParaRPr lang="en-US"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0"/>
            <a:ext cx="8229600" cy="4495799"/>
          </a:xfrm>
          <a:solidFill>
            <a:schemeClr val="bg1"/>
          </a:solidFill>
          <a:ln>
            <a:solidFill>
              <a:schemeClr val="tx2">
                <a:lumMod val="60000"/>
                <a:lumOff val="40000"/>
              </a:schemeClr>
            </a:solidFill>
          </a:ln>
        </p:spPr>
        <p:txBody>
          <a:bodyPr>
            <a:normAutofit/>
          </a:bodyPr>
          <a:lstStyle/>
          <a:p>
            <a:r>
              <a:rPr lang="en-US" sz="4400" dirty="0" smtClean="0"/>
              <a:t>If the way of temperature and sea water increases at the present rate the coastal area of Bangladesh will be under water in near future. </a:t>
            </a:r>
          </a:p>
          <a:p>
            <a:endParaRPr lang="en-US" dirty="0"/>
          </a:p>
        </p:txBody>
      </p:sp>
      <p:sp>
        <p:nvSpPr>
          <p:cNvPr id="4" name="Title 1"/>
          <p:cNvSpPr>
            <a:spLocks noGrp="1"/>
          </p:cNvSpPr>
          <p:nvPr>
            <p:ph type="title"/>
          </p:nvPr>
        </p:nvSpPr>
        <p:spPr>
          <a:xfrm>
            <a:off x="533400" y="427038"/>
            <a:ext cx="8229600" cy="1554162"/>
          </a:xfrm>
          <a:solidFill>
            <a:srgbClr val="FF0000"/>
          </a:solidFill>
        </p:spPr>
        <p:txBody>
          <a:bodyPr>
            <a:noAutofit/>
          </a:bodyPr>
          <a:lstStyle/>
          <a:p>
            <a:r>
              <a:rPr lang="en-US" sz="5400" dirty="0" smtClean="0">
                <a:solidFill>
                  <a:srgbClr val="FFFF00"/>
                </a:solidFill>
              </a:rPr>
              <a:t> The impact of climate change in Bangladesh </a:t>
            </a:r>
            <a:endParaRPr lang="en-US" sz="5400"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27237"/>
            <a:ext cx="8229600" cy="4525963"/>
          </a:xfrm>
          <a:solidFill>
            <a:schemeClr val="bg1"/>
          </a:solidFill>
          <a:ln>
            <a:solidFill>
              <a:schemeClr val="tx1">
                <a:lumMod val="65000"/>
                <a:lumOff val="35000"/>
              </a:schemeClr>
            </a:solidFill>
          </a:ln>
        </p:spPr>
        <p:txBody>
          <a:bodyPr>
            <a:normAutofit/>
          </a:bodyPr>
          <a:lstStyle/>
          <a:p>
            <a:r>
              <a:rPr lang="en-US" sz="4400" dirty="0" smtClean="0"/>
              <a:t>The salt water of the sea will enter into the rivers. Besides natural disaster like flood, cyclone and tidal surge will be more frequent in the coastal area.</a:t>
            </a:r>
          </a:p>
          <a:p>
            <a:endParaRPr lang="en-US" dirty="0"/>
          </a:p>
        </p:txBody>
      </p:sp>
      <p:sp>
        <p:nvSpPr>
          <p:cNvPr id="4" name="Title 1"/>
          <p:cNvSpPr>
            <a:spLocks noGrp="1"/>
          </p:cNvSpPr>
          <p:nvPr>
            <p:ph type="title"/>
          </p:nvPr>
        </p:nvSpPr>
        <p:spPr>
          <a:xfrm>
            <a:off x="457200" y="274638"/>
            <a:ext cx="8229600" cy="1554162"/>
          </a:xfrm>
          <a:solidFill>
            <a:srgbClr val="FF0000"/>
          </a:solidFill>
        </p:spPr>
        <p:txBody>
          <a:bodyPr>
            <a:noAutofit/>
          </a:bodyPr>
          <a:lstStyle/>
          <a:p>
            <a:r>
              <a:rPr lang="en-US" sz="5400" dirty="0" smtClean="0">
                <a:solidFill>
                  <a:srgbClr val="FFFF00"/>
                </a:solidFill>
              </a:rPr>
              <a:t> The impact of climate change in Bangladesh </a:t>
            </a:r>
            <a:endParaRPr lang="en-US" sz="5400"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4000" dirty="0" smtClean="0">
                <a:solidFill>
                  <a:srgbClr val="C00000"/>
                </a:solidFill>
              </a:rPr>
              <a:t>The ways of prevention of Climate changes and Global warming</a:t>
            </a:r>
            <a:endParaRPr lang="en-US" sz="4000" dirty="0">
              <a:solidFill>
                <a:srgbClr val="C00000"/>
              </a:solidFill>
            </a:endParaRPr>
          </a:p>
        </p:txBody>
      </p:sp>
      <p:sp>
        <p:nvSpPr>
          <p:cNvPr id="3" name="Content Placeholder 2"/>
          <p:cNvSpPr>
            <a:spLocks noGrp="1"/>
          </p:cNvSpPr>
          <p:nvPr>
            <p:ph idx="1"/>
          </p:nvPr>
        </p:nvSpPr>
        <p:spPr>
          <a:xfrm>
            <a:off x="457200" y="2133600"/>
            <a:ext cx="8229600" cy="4343399"/>
          </a:xfrm>
          <a:solidFill>
            <a:schemeClr val="accent3">
              <a:lumMod val="20000"/>
              <a:lumOff val="8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Autofit/>
          </a:bodyPr>
          <a:lstStyle/>
          <a:p>
            <a:r>
              <a:rPr lang="en-US" sz="4400" dirty="0" smtClean="0"/>
              <a:t>To emit less carbon dioxide (CO</a:t>
            </a:r>
            <a:r>
              <a:rPr lang="en-US" sz="4400" baseline="-25000" dirty="0" smtClean="0"/>
              <a:t>2</a:t>
            </a:r>
            <a:r>
              <a:rPr lang="en-US" sz="4400" dirty="0" smtClean="0"/>
              <a:t>) and removal of carbon dioxide from the atmosphere. </a:t>
            </a:r>
          </a:p>
          <a:p>
            <a:r>
              <a:rPr lang="en-US" sz="4400" dirty="0" smtClean="0"/>
              <a:t>By reducing the use of coal, petroleum and natural gases.</a:t>
            </a:r>
          </a:p>
          <a:p>
            <a:pPr marL="514350" indent="-514350">
              <a:buNone/>
            </a:pPr>
            <a:endParaRPr lang="en-US" sz="4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a:solidFill>
            <a:schemeClr val="bg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4000" dirty="0" smtClean="0">
                <a:solidFill>
                  <a:srgbClr val="C00000"/>
                </a:solidFill>
              </a:rPr>
              <a:t>The ways of prevention of Climate changes and Global warming</a:t>
            </a:r>
            <a:endParaRPr lang="en-US" sz="4000" dirty="0">
              <a:solidFill>
                <a:srgbClr val="C00000"/>
              </a:solidFill>
            </a:endParaRPr>
          </a:p>
        </p:txBody>
      </p:sp>
      <p:sp>
        <p:nvSpPr>
          <p:cNvPr id="3" name="Content Placeholder 2"/>
          <p:cNvSpPr>
            <a:spLocks noGrp="1"/>
          </p:cNvSpPr>
          <p:nvPr>
            <p:ph idx="1"/>
          </p:nvPr>
        </p:nvSpPr>
        <p:spPr>
          <a:xfrm>
            <a:off x="457200" y="2133600"/>
            <a:ext cx="8229600" cy="4343399"/>
          </a:xfr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n-US" sz="4400" dirty="0" smtClean="0"/>
              <a:t>To increase use of renewable energy sources like solar energy, air turbine, bio fuel etc. </a:t>
            </a:r>
          </a:p>
          <a:p>
            <a:r>
              <a:rPr lang="en-US" sz="4400" dirty="0" smtClean="0"/>
              <a:t>Less use of electricity and natural gases can produce less carbon dioxide.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4000" dirty="0" smtClean="0">
                <a:solidFill>
                  <a:srgbClr val="C00000"/>
                </a:solidFill>
              </a:rPr>
              <a:t>The ways of prevention of Climate changes and Global warming</a:t>
            </a:r>
            <a:endParaRPr lang="en-US" sz="4000" dirty="0">
              <a:solidFill>
                <a:srgbClr val="C00000"/>
              </a:solidFill>
            </a:endParaRPr>
          </a:p>
        </p:txBody>
      </p:sp>
      <p:sp>
        <p:nvSpPr>
          <p:cNvPr id="3" name="Content Placeholder 2"/>
          <p:cNvSpPr>
            <a:spLocks noGrp="1"/>
          </p:cNvSpPr>
          <p:nvPr>
            <p:ph idx="1"/>
          </p:nvPr>
        </p:nvSpPr>
        <p:spPr>
          <a:xfrm>
            <a:off x="457200" y="2133600"/>
            <a:ext cx="8229600" cy="4343399"/>
          </a:xfrm>
          <a:solidFill>
            <a:schemeClr val="accent3">
              <a:lumMod val="20000"/>
              <a:lumOff val="80000"/>
            </a:schemeClr>
          </a:solidFill>
          <a:ln>
            <a:solidFill>
              <a:schemeClr val="bg1"/>
            </a:solidFill>
          </a:ln>
          <a:effectLst>
            <a:outerShdw blurRad="50800" dist="38100" dir="5400000" algn="t" rotWithShape="0">
              <a:prstClr val="black">
                <a:alpha val="40000"/>
              </a:prstClr>
            </a:outerShdw>
          </a:effectLst>
        </p:spPr>
        <p:txBody>
          <a:bodyPr>
            <a:noAutofit/>
          </a:bodyPr>
          <a:lstStyle/>
          <a:p>
            <a:r>
              <a:rPr lang="en-US" sz="4400" dirty="0" smtClean="0"/>
              <a:t>Need more plantation of trees. Plants can use up carbon dioxide to produce their food.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55638"/>
            <a:ext cx="8229600" cy="1020762"/>
          </a:xfrm>
          <a:solidFill>
            <a:srgbClr val="00B050"/>
          </a:solidFill>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solidFill>
                  <a:schemeClr val="bg1"/>
                </a:solidFill>
              </a:rPr>
              <a:t>Adaptation to Climate changes</a:t>
            </a:r>
            <a:endParaRPr lang="en-US" b="1" dirty="0">
              <a:solidFill>
                <a:schemeClr val="bg1"/>
              </a:solidFill>
            </a:endParaRPr>
          </a:p>
        </p:txBody>
      </p:sp>
      <p:sp>
        <p:nvSpPr>
          <p:cNvPr id="3" name="Content Placeholder 2"/>
          <p:cNvSpPr>
            <a:spLocks noGrp="1"/>
          </p:cNvSpPr>
          <p:nvPr>
            <p:ph idx="1"/>
          </p:nvPr>
        </p:nvSpPr>
        <p:spPr>
          <a:xfrm>
            <a:off x="457200" y="1752600"/>
            <a:ext cx="8229600" cy="4648200"/>
          </a:xfr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4"/>
          </a:lnRef>
          <a:fillRef idx="3">
            <a:schemeClr val="accent4"/>
          </a:fillRef>
          <a:effectRef idx="2">
            <a:schemeClr val="accent4"/>
          </a:effectRef>
          <a:fontRef idx="minor">
            <a:schemeClr val="lt1"/>
          </a:fontRef>
        </p:style>
        <p:txBody>
          <a:bodyPr>
            <a:normAutofit fontScale="92500" lnSpcReduction="10000"/>
          </a:bodyPr>
          <a:lstStyle/>
          <a:p>
            <a:pPr lvl="0" algn="ctr">
              <a:buNone/>
            </a:pPr>
            <a:endParaRPr lang="en-US" sz="4300" dirty="0" smtClean="0">
              <a:solidFill>
                <a:schemeClr val="tx1"/>
              </a:solidFill>
            </a:endParaRPr>
          </a:p>
          <a:p>
            <a:pPr lvl="0" algn="ctr">
              <a:buNone/>
            </a:pPr>
            <a:r>
              <a:rPr lang="en-US" sz="4300" dirty="0" smtClean="0">
                <a:solidFill>
                  <a:schemeClr val="tx1"/>
                </a:solidFill>
              </a:rPr>
              <a:t>The measure to survive in the changing climate is called climate change adaptation. </a:t>
            </a:r>
            <a:r>
              <a:rPr lang="en-US" sz="4300" dirty="0">
                <a:solidFill>
                  <a:schemeClr val="tx1"/>
                </a:solidFill>
              </a:rPr>
              <a:t>The </a:t>
            </a:r>
            <a:r>
              <a:rPr lang="en-US" sz="4300" dirty="0" smtClean="0">
                <a:solidFill>
                  <a:schemeClr val="tx1"/>
                </a:solidFill>
              </a:rPr>
              <a:t>adaptation is to lower the risks against actual or expected </a:t>
            </a:r>
            <a:r>
              <a:rPr lang="en-US" sz="4300" dirty="0">
                <a:solidFill>
                  <a:schemeClr val="tx1"/>
                </a:solidFill>
              </a:rPr>
              <a:t>climate </a:t>
            </a:r>
            <a:r>
              <a:rPr lang="en-US" sz="4300" dirty="0" smtClean="0">
                <a:solidFill>
                  <a:schemeClr val="tx1"/>
                </a:solidFill>
              </a:rPr>
              <a:t>change effects. </a:t>
            </a:r>
          </a:p>
          <a:p>
            <a:pPr>
              <a:buNone/>
            </a:pPr>
            <a:r>
              <a:rPr lang="en-US" dirty="0" smtClean="0"/>
              <a:t/>
            </a:r>
            <a:br>
              <a:rPr lang="en-US" dirty="0" smtClean="0"/>
            </a:br>
            <a:endParaRPr lang="en-US" dirty="0" smtClean="0">
              <a:solidFill>
                <a:schemeClr val="tx1"/>
              </a:solidFill>
            </a:endParaRPr>
          </a:p>
          <a:p>
            <a:pPr>
              <a:buNone/>
            </a:pPr>
            <a:endParaRPr lang="en-US" dirty="0" smtClean="0"/>
          </a:p>
          <a:p>
            <a:pPr>
              <a:buNone/>
            </a:pPr>
            <a:endParaRPr lang="en-US" dirty="0" smtClean="0"/>
          </a:p>
          <a:p>
            <a:pPr>
              <a:buNone/>
            </a:pPr>
            <a:endParaRPr lang="en-US" dirty="0" smtClean="0">
              <a:solidFill>
                <a:srgbClr val="030399"/>
              </a:solidFill>
            </a:endParaRPr>
          </a:p>
          <a:p>
            <a:pPr>
              <a:buFont typeface="Arial" charset="0"/>
              <a:buChar char="•"/>
            </a:pPr>
            <a:endParaRPr lang="en-US" dirty="0" smtClean="0">
              <a:solidFill>
                <a:srgbClr val="03039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hh.jpg"/>
          <p:cNvPicPr>
            <a:picLocks noGrp="1" noChangeAspect="1"/>
          </p:cNvPicPr>
          <p:nvPr>
            <p:ph sz="half" idx="1"/>
          </p:nvPr>
        </p:nvPicPr>
        <p:blipFill>
          <a:blip r:embed="rId2"/>
          <a:stretch>
            <a:fillRect/>
          </a:stretch>
        </p:blipFill>
        <p:spPr>
          <a:xfrm>
            <a:off x="572840" y="457200"/>
            <a:ext cx="3770560" cy="2965776"/>
          </a:xfrm>
        </p:spPr>
      </p:pic>
      <p:pic>
        <p:nvPicPr>
          <p:cNvPr id="6" name="Content Placeholder 5" descr="images.jpgff.jpg"/>
          <p:cNvPicPr>
            <a:picLocks noGrp="1" noChangeAspect="1"/>
          </p:cNvPicPr>
          <p:nvPr>
            <p:ph sz="half" idx="2"/>
          </p:nvPr>
        </p:nvPicPr>
        <p:blipFill>
          <a:blip r:embed="rId3"/>
          <a:stretch>
            <a:fillRect/>
          </a:stretch>
        </p:blipFill>
        <p:spPr>
          <a:xfrm>
            <a:off x="533400" y="3623177"/>
            <a:ext cx="3810000" cy="2853823"/>
          </a:xfrm>
        </p:spPr>
      </p:pic>
      <p:pic>
        <p:nvPicPr>
          <p:cNvPr id="1026" name="Picture 2" descr="C:\Users\Rony\Desktop\Climate change\images.jpgggg.jpg"/>
          <p:cNvPicPr>
            <a:picLocks noChangeAspect="1" noChangeArrowheads="1"/>
          </p:cNvPicPr>
          <p:nvPr/>
        </p:nvPicPr>
        <p:blipFill>
          <a:blip r:embed="rId4"/>
          <a:srcRect/>
          <a:stretch>
            <a:fillRect/>
          </a:stretch>
        </p:blipFill>
        <p:spPr bwMode="auto">
          <a:xfrm>
            <a:off x="4571999" y="457200"/>
            <a:ext cx="4038601" cy="2921866"/>
          </a:xfrm>
          <a:prstGeom prst="rect">
            <a:avLst/>
          </a:prstGeom>
          <a:noFill/>
        </p:spPr>
      </p:pic>
      <p:sp>
        <p:nvSpPr>
          <p:cNvPr id="7" name="Rectangle 6"/>
          <p:cNvSpPr/>
          <p:nvPr/>
        </p:nvSpPr>
        <p:spPr>
          <a:xfrm>
            <a:off x="4724400" y="3657600"/>
            <a:ext cx="38862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rPr>
              <a:t>Stop Greenhouse Effect &amp; Global Warming</a:t>
            </a:r>
          </a:p>
          <a:p>
            <a:pPr algn="ctr"/>
            <a:r>
              <a:rPr lang="en-US" sz="3600" b="1" dirty="0" smtClean="0">
                <a:solidFill>
                  <a:srgbClr val="00B050"/>
                </a:solidFill>
              </a:rPr>
              <a:t>“Save the Earth”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229600" cy="868362"/>
          </a:xfrm>
          <a:solidFill>
            <a:srgbClr val="00B050"/>
          </a:solidFill>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solidFill>
                  <a:schemeClr val="bg1"/>
                </a:solidFill>
              </a:rPr>
              <a:t>Adaptation to Climate changes</a:t>
            </a:r>
            <a:endParaRPr lang="en-US" b="1" dirty="0">
              <a:solidFill>
                <a:schemeClr val="bg1"/>
              </a:solidFill>
            </a:endParaRPr>
          </a:p>
        </p:txBody>
      </p:sp>
      <p:sp>
        <p:nvSpPr>
          <p:cNvPr id="3" name="Content Placeholder 2"/>
          <p:cNvSpPr>
            <a:spLocks noGrp="1"/>
          </p:cNvSpPr>
          <p:nvPr>
            <p:ph idx="1"/>
          </p:nvPr>
        </p:nvSpPr>
        <p:spPr>
          <a:xfrm>
            <a:off x="457200" y="1447800"/>
            <a:ext cx="8229600" cy="5181600"/>
          </a:xfr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3">
            <a:schemeClr val="accent4"/>
          </a:fillRef>
          <a:effectRef idx="2">
            <a:schemeClr val="accent4"/>
          </a:effectRef>
          <a:fontRef idx="minor">
            <a:schemeClr val="lt1"/>
          </a:fontRef>
        </p:style>
        <p:txBody>
          <a:bodyPr>
            <a:normAutofit lnSpcReduction="10000"/>
          </a:bodyPr>
          <a:lstStyle/>
          <a:p>
            <a:pPr lvl="0" algn="ctr">
              <a:buNone/>
            </a:pPr>
            <a:r>
              <a:rPr lang="en-US" sz="4000" dirty="0" smtClean="0">
                <a:solidFill>
                  <a:srgbClr val="0070C0"/>
                </a:solidFill>
              </a:rPr>
              <a:t>Adaptation activities</a:t>
            </a:r>
          </a:p>
          <a:p>
            <a:r>
              <a:rPr lang="en-US" sz="4000" dirty="0">
                <a:solidFill>
                  <a:schemeClr val="tx1"/>
                </a:solidFill>
              </a:rPr>
              <a:t>d</a:t>
            </a:r>
            <a:r>
              <a:rPr lang="en-US" sz="4000" dirty="0" smtClean="0">
                <a:solidFill>
                  <a:schemeClr val="tx1"/>
                </a:solidFill>
              </a:rPr>
              <a:t>eveloping the infrastructure such as houses, schools and factories</a:t>
            </a:r>
          </a:p>
          <a:p>
            <a:r>
              <a:rPr lang="en-US" sz="4000" dirty="0">
                <a:solidFill>
                  <a:schemeClr val="tx1"/>
                </a:solidFill>
              </a:rPr>
              <a:t>c</a:t>
            </a:r>
            <a:r>
              <a:rPr lang="en-US" sz="4000" dirty="0" smtClean="0">
                <a:solidFill>
                  <a:schemeClr val="tx1"/>
                </a:solidFill>
              </a:rPr>
              <a:t>onstructing of flood and cyclone shelters</a:t>
            </a:r>
          </a:p>
          <a:p>
            <a:r>
              <a:rPr lang="en-US" sz="4000" dirty="0">
                <a:solidFill>
                  <a:schemeClr val="tx1"/>
                </a:solidFill>
              </a:rPr>
              <a:t>c</a:t>
            </a:r>
            <a:r>
              <a:rPr lang="en-US" sz="4000" dirty="0" smtClean="0">
                <a:solidFill>
                  <a:schemeClr val="tx1"/>
                </a:solidFill>
              </a:rPr>
              <a:t>reating coastal afforestation</a:t>
            </a:r>
          </a:p>
          <a:p>
            <a:pPr>
              <a:buNone/>
            </a:pPr>
            <a:r>
              <a:rPr lang="en-US" dirty="0" smtClean="0"/>
              <a:t/>
            </a:r>
            <a:br>
              <a:rPr lang="en-US" dirty="0" smtClean="0"/>
            </a:br>
            <a:endParaRPr lang="en-US" dirty="0" smtClean="0">
              <a:solidFill>
                <a:schemeClr val="tx1"/>
              </a:solidFill>
            </a:endParaRPr>
          </a:p>
          <a:p>
            <a:pPr>
              <a:buNone/>
            </a:pPr>
            <a:endParaRPr lang="en-US" dirty="0" smtClean="0"/>
          </a:p>
          <a:p>
            <a:pPr>
              <a:buNone/>
            </a:pPr>
            <a:endParaRPr lang="en-US" dirty="0" smtClean="0"/>
          </a:p>
          <a:p>
            <a:pPr>
              <a:buNone/>
            </a:pPr>
            <a:endParaRPr lang="en-US" dirty="0" smtClean="0">
              <a:solidFill>
                <a:srgbClr val="030399"/>
              </a:solidFill>
            </a:endParaRPr>
          </a:p>
          <a:p>
            <a:pPr>
              <a:buFont typeface="Arial" charset="0"/>
              <a:buChar char="•"/>
            </a:pPr>
            <a:endParaRPr lang="en-US" dirty="0" smtClean="0">
              <a:solidFill>
                <a:srgbClr val="030399"/>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57200"/>
            <a:ext cx="8229600" cy="868362"/>
          </a:xfrm>
          <a:solidFill>
            <a:srgbClr val="00B050"/>
          </a:solidFill>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solidFill>
                  <a:schemeClr val="bg1"/>
                </a:solidFill>
              </a:rPr>
              <a:t>Adaptation to Climate changes</a:t>
            </a:r>
            <a:endParaRPr lang="en-US" b="1" dirty="0">
              <a:solidFill>
                <a:schemeClr val="bg1"/>
              </a:solidFill>
            </a:endParaRPr>
          </a:p>
        </p:txBody>
      </p:sp>
      <p:sp>
        <p:nvSpPr>
          <p:cNvPr id="3" name="Content Placeholder 2"/>
          <p:cNvSpPr>
            <a:spLocks noGrp="1"/>
          </p:cNvSpPr>
          <p:nvPr>
            <p:ph idx="1"/>
          </p:nvPr>
        </p:nvSpPr>
        <p:spPr>
          <a:xfrm>
            <a:off x="457200" y="1447800"/>
            <a:ext cx="8229600" cy="5181600"/>
          </a:xfr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3">
            <a:schemeClr val="accent4"/>
          </a:fillRef>
          <a:effectRef idx="2">
            <a:schemeClr val="accent4"/>
          </a:effectRef>
          <a:fontRef idx="minor">
            <a:schemeClr val="lt1"/>
          </a:fontRef>
        </p:style>
        <p:txBody>
          <a:bodyPr>
            <a:normAutofit lnSpcReduction="10000"/>
          </a:bodyPr>
          <a:lstStyle/>
          <a:p>
            <a:pPr lvl="0" algn="ctr">
              <a:buNone/>
            </a:pPr>
            <a:r>
              <a:rPr lang="en-US" sz="4000" dirty="0">
                <a:solidFill>
                  <a:srgbClr val="0070C0"/>
                </a:solidFill>
              </a:rPr>
              <a:t>Adaptation activities</a:t>
            </a:r>
          </a:p>
          <a:p>
            <a:r>
              <a:rPr lang="en-US" sz="4000" dirty="0" smtClean="0">
                <a:solidFill>
                  <a:schemeClr val="tx1"/>
                </a:solidFill>
              </a:rPr>
              <a:t>innovating salt tolerant crops</a:t>
            </a:r>
            <a:endParaRPr lang="en-US" sz="4000" dirty="0">
              <a:solidFill>
                <a:schemeClr val="tx1"/>
              </a:solidFill>
            </a:endParaRPr>
          </a:p>
          <a:p>
            <a:r>
              <a:rPr lang="en-US" sz="4000" dirty="0">
                <a:solidFill>
                  <a:schemeClr val="tx1"/>
                </a:solidFill>
              </a:rPr>
              <a:t>c</a:t>
            </a:r>
            <a:r>
              <a:rPr lang="en-US" sz="4000" dirty="0" smtClean="0">
                <a:solidFill>
                  <a:schemeClr val="tx1"/>
                </a:solidFill>
              </a:rPr>
              <a:t>hanging our lifestyle</a:t>
            </a:r>
            <a:endParaRPr lang="en-US" sz="4000" dirty="0">
              <a:solidFill>
                <a:schemeClr val="tx1"/>
              </a:solidFill>
            </a:endParaRPr>
          </a:p>
          <a:p>
            <a:r>
              <a:rPr lang="en-US" sz="4000" dirty="0">
                <a:solidFill>
                  <a:schemeClr val="tx1"/>
                </a:solidFill>
              </a:rPr>
              <a:t>d</a:t>
            </a:r>
            <a:r>
              <a:rPr lang="en-US" sz="4000" dirty="0" smtClean="0">
                <a:solidFill>
                  <a:schemeClr val="tx1"/>
                </a:solidFill>
              </a:rPr>
              <a:t>isseminating knowledge of climate change </a:t>
            </a:r>
            <a:endParaRPr lang="en-US" sz="4000" dirty="0">
              <a:solidFill>
                <a:schemeClr val="tx1"/>
              </a:solidFill>
            </a:endParaRPr>
          </a:p>
          <a:p>
            <a:pPr lvl="0" algn="ctr">
              <a:buNone/>
            </a:pPr>
            <a:endParaRPr lang="en-US" sz="4000" dirty="0" smtClean="0">
              <a:solidFill>
                <a:schemeClr val="tx1"/>
              </a:solidFill>
            </a:endParaRPr>
          </a:p>
          <a:p>
            <a:pPr>
              <a:buNone/>
            </a:pPr>
            <a:r>
              <a:rPr lang="en-US" dirty="0" smtClean="0"/>
              <a:t/>
            </a:r>
            <a:br>
              <a:rPr lang="en-US" dirty="0" smtClean="0"/>
            </a:br>
            <a:endParaRPr lang="en-US" dirty="0" smtClean="0">
              <a:solidFill>
                <a:schemeClr val="tx1"/>
              </a:solidFill>
            </a:endParaRPr>
          </a:p>
          <a:p>
            <a:pPr>
              <a:buNone/>
            </a:pPr>
            <a:endParaRPr lang="en-US" dirty="0" smtClean="0"/>
          </a:p>
          <a:p>
            <a:pPr>
              <a:buNone/>
            </a:pPr>
            <a:endParaRPr lang="en-US" dirty="0" smtClean="0"/>
          </a:p>
          <a:p>
            <a:pPr>
              <a:buNone/>
            </a:pPr>
            <a:endParaRPr lang="en-US" dirty="0" smtClean="0">
              <a:solidFill>
                <a:srgbClr val="030399"/>
              </a:solidFill>
            </a:endParaRPr>
          </a:p>
          <a:p>
            <a:pPr marL="0" indent="0">
              <a:buNone/>
            </a:pPr>
            <a:endParaRPr lang="en-US" dirty="0" smtClean="0">
              <a:solidFill>
                <a:srgbClr val="030399"/>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ln/>
        </p:spPr>
        <p:style>
          <a:lnRef idx="1">
            <a:schemeClr val="accent3"/>
          </a:lnRef>
          <a:fillRef idx="2">
            <a:schemeClr val="accent3"/>
          </a:fillRef>
          <a:effectRef idx="1">
            <a:schemeClr val="accent3"/>
          </a:effectRef>
          <a:fontRef idx="minor">
            <a:schemeClr val="dk1"/>
          </a:fontRef>
        </p:style>
        <p:txBody>
          <a:bodyPr/>
          <a:lstStyle/>
          <a:p>
            <a:pPr algn="ctr">
              <a:buNone/>
            </a:pPr>
            <a:endParaRPr lang="en-US" dirty="0" smtClean="0"/>
          </a:p>
          <a:p>
            <a:pPr algn="ctr">
              <a:buNone/>
            </a:pPr>
            <a:endParaRPr lang="en-US" dirty="0" smtClean="0"/>
          </a:p>
          <a:p>
            <a:pPr algn="ctr">
              <a:buNone/>
            </a:pPr>
            <a:endParaRPr lang="en-US" sz="8800" dirty="0" smtClean="0"/>
          </a:p>
          <a:p>
            <a:pPr algn="ctr">
              <a:buNone/>
            </a:pPr>
            <a:r>
              <a:rPr lang="en-US" sz="8800" dirty="0" smtClean="0">
                <a:solidFill>
                  <a:srgbClr val="0070C0"/>
                </a:solidFill>
              </a:rPr>
              <a:t>Thanks to All</a:t>
            </a:r>
            <a:endParaRPr lang="en-US" sz="8800"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0" y="0"/>
            <a:ext cx="9144000" cy="6858000"/>
          </a:xfrm>
          <a:prstGeom prst="rect">
            <a:avLst/>
          </a:prstGeom>
          <a:solidFill>
            <a:srgbClr val="FFC000"/>
          </a:solidFill>
          <a:ln>
            <a:solidFill>
              <a:srgbClr val="7030A0"/>
            </a:solidFill>
          </a:ln>
          <a:effectLst>
            <a:outerShdw blurRad="76200" dir="13500000" sy="23000" kx="1200000" algn="br" rotWithShape="0">
              <a:prstClr val="black">
                <a:alpha val="20000"/>
              </a:prstClr>
            </a:outerShdw>
          </a:effectLst>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4400" b="1" i="0" u="none" strike="noStrike" kern="1200" cap="none" spc="0" normalizeH="0" baseline="0" noProof="0" dirty="0" smtClean="0">
                <a:ln>
                  <a:noFill/>
                </a:ln>
                <a:solidFill>
                  <a:srgbClr val="7030A0"/>
                </a:solidFill>
                <a:effectLst/>
                <a:uLnTx/>
                <a:uFillTx/>
                <a:latin typeface="+mn-lt"/>
                <a:ea typeface="+mn-ea"/>
                <a:cs typeface="+mn-cs"/>
              </a:rPr>
              <a:t>Elementary</a:t>
            </a:r>
            <a:r>
              <a:rPr kumimoji="0" lang="en-US" sz="4400" b="1" i="0" u="none" strike="noStrike" kern="1200" cap="none" spc="0" normalizeH="0" noProof="0" dirty="0" smtClean="0">
                <a:ln>
                  <a:noFill/>
                </a:ln>
                <a:solidFill>
                  <a:srgbClr val="7030A0"/>
                </a:solidFill>
                <a:effectLst/>
                <a:uLnTx/>
                <a:uFillTx/>
                <a:latin typeface="+mn-lt"/>
                <a:ea typeface="+mn-ea"/>
                <a:cs typeface="+mn-cs"/>
              </a:rPr>
              <a:t> Science</a:t>
            </a:r>
          </a:p>
          <a:p>
            <a:pPr marL="342900" marR="0" lvl="0" indent="-342900" algn="ctr" defTabSz="914400" rtl="0" eaLnBrk="1" fontAlgn="auto" latinLnBrk="0" hangingPunct="1">
              <a:lnSpc>
                <a:spcPct val="100000"/>
              </a:lnSpc>
              <a:spcBef>
                <a:spcPct val="20000"/>
              </a:spcBef>
              <a:spcAft>
                <a:spcPts val="0"/>
              </a:spcAft>
              <a:buClrTx/>
              <a:buSzTx/>
              <a:tabLst/>
              <a:defRPr/>
            </a:pPr>
            <a:r>
              <a:rPr lang="en-US" sz="3600" b="1" baseline="0" dirty="0" smtClean="0"/>
              <a:t>Class</a:t>
            </a:r>
            <a:r>
              <a:rPr lang="en-US" sz="3600" b="1" dirty="0" smtClean="0"/>
              <a:t> Five</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1" i="0" u="none" strike="noStrike" kern="1200" cap="none" spc="0" normalizeH="0" baseline="0" noProof="0" dirty="0" smtClean="0">
                <a:ln>
                  <a:noFill/>
                </a:ln>
                <a:effectLst/>
                <a:uLnTx/>
                <a:uFillTx/>
                <a:latin typeface="+mn-lt"/>
                <a:ea typeface="+mn-ea"/>
                <a:cs typeface="+mn-cs"/>
              </a:rPr>
              <a:t>Chapter</a:t>
            </a:r>
            <a:r>
              <a:rPr kumimoji="0" lang="en-US" sz="3600" b="1" i="0" u="none" strike="noStrike" kern="1200" cap="none" spc="0" normalizeH="0" noProof="0" dirty="0" smtClean="0">
                <a:ln>
                  <a:noFill/>
                </a:ln>
                <a:effectLst/>
                <a:uLnTx/>
                <a:uFillTx/>
                <a:latin typeface="+mn-lt"/>
                <a:ea typeface="+mn-ea"/>
                <a:cs typeface="+mn-cs"/>
              </a:rPr>
              <a:t> 12</a:t>
            </a:r>
          </a:p>
          <a:p>
            <a:pPr marL="342900" marR="0" lvl="0" indent="-342900" algn="ctr" defTabSz="914400" rtl="0" eaLnBrk="1" fontAlgn="auto" latinLnBrk="0" hangingPunct="1">
              <a:lnSpc>
                <a:spcPct val="100000"/>
              </a:lnSpc>
              <a:spcBef>
                <a:spcPct val="20000"/>
              </a:spcBef>
              <a:spcAft>
                <a:spcPts val="0"/>
              </a:spcAft>
              <a:buClrTx/>
              <a:buSzTx/>
              <a:tabLst/>
              <a:defRPr/>
            </a:pPr>
            <a:r>
              <a:rPr lang="en-US" sz="3600" b="1" dirty="0" smtClean="0">
                <a:solidFill>
                  <a:srgbClr val="C00000"/>
                </a:solidFill>
              </a:rPr>
              <a:t>Climate Change</a:t>
            </a:r>
            <a:endParaRPr kumimoji="0" lang="en-US" sz="3600" b="1" i="0" u="none" strike="noStrike" kern="1200" cap="none" spc="0" normalizeH="0" noProof="0" dirty="0" smtClean="0">
              <a:ln>
                <a:noFill/>
              </a:ln>
              <a:solidFill>
                <a:srgbClr val="C0000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4400" b="0" i="0" u="none" strike="noStrike" kern="1200" cap="none" spc="0" normalizeH="0" noProof="0" dirty="0" smtClean="0">
              <a:ln>
                <a:noFill/>
              </a:ln>
              <a:solidFill>
                <a:srgbClr val="7030A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4400" b="0" i="0" u="none" strike="noStrike" kern="1200" cap="none" spc="0" normalizeH="0" baseline="0" noProof="0" dirty="0" smtClean="0">
              <a:ln>
                <a:noFill/>
              </a:ln>
              <a:solidFill>
                <a:srgbClr val="7030A0"/>
              </a:solidFill>
              <a:effectLst/>
              <a:uLnTx/>
              <a:uFillTx/>
              <a:latin typeface="+mn-lt"/>
              <a:ea typeface="+mn-ea"/>
              <a:cs typeface="+mn-cs"/>
            </a:endParaRPr>
          </a:p>
        </p:txBody>
      </p:sp>
      <p:pic>
        <p:nvPicPr>
          <p:cNvPr id="5" name="Content Placeholder 5" descr="images.jpgff.jpg"/>
          <p:cNvPicPr>
            <a:picLocks noChangeAspect="1"/>
          </p:cNvPicPr>
          <p:nvPr/>
        </p:nvPicPr>
        <p:blipFill>
          <a:blip r:embed="rId2"/>
          <a:stretch>
            <a:fillRect/>
          </a:stretch>
        </p:blipFill>
        <p:spPr>
          <a:xfrm>
            <a:off x="2362200" y="3124200"/>
            <a:ext cx="4431324" cy="312420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274638"/>
            <a:ext cx="8763000" cy="868362"/>
          </a:xfrm>
          <a:solidFill>
            <a:schemeClr val="accent5"/>
          </a:solidFill>
        </p:spPr>
        <p:txBody>
          <a:bodyPr>
            <a:normAutofit/>
          </a:bodyPr>
          <a:lstStyle/>
          <a:p>
            <a:r>
              <a:rPr lang="en-US" b="1" dirty="0" smtClean="0">
                <a:solidFill>
                  <a:srgbClr val="7030A0"/>
                </a:solidFill>
              </a:rPr>
              <a:t>Topics to discuss</a:t>
            </a:r>
            <a:endParaRPr lang="en-US" b="1" dirty="0">
              <a:solidFill>
                <a:srgbClr val="7030A0"/>
              </a:solidFill>
            </a:endParaRPr>
          </a:p>
        </p:txBody>
      </p:sp>
      <p:sp>
        <p:nvSpPr>
          <p:cNvPr id="3" name="Content Placeholder 2"/>
          <p:cNvSpPr>
            <a:spLocks noGrp="1"/>
          </p:cNvSpPr>
          <p:nvPr>
            <p:ph idx="1"/>
          </p:nvPr>
        </p:nvSpPr>
        <p:spPr>
          <a:xfrm>
            <a:off x="228600" y="1143000"/>
            <a:ext cx="8763000" cy="5410200"/>
          </a:xfrm>
          <a:solidFill>
            <a:schemeClr val="tx2">
              <a:lumMod val="40000"/>
              <a:lumOff val="60000"/>
            </a:schemeClr>
          </a:solidFill>
        </p:spPr>
        <p:txBody>
          <a:bodyPr>
            <a:normAutofit/>
          </a:bodyPr>
          <a:lstStyle/>
          <a:p>
            <a:r>
              <a:rPr lang="en-US" sz="3400" dirty="0" smtClean="0"/>
              <a:t>Climate  and climate change </a:t>
            </a:r>
          </a:p>
          <a:p>
            <a:r>
              <a:rPr lang="en-US" sz="3400" dirty="0" smtClean="0"/>
              <a:t>Causes the global warming</a:t>
            </a:r>
          </a:p>
          <a:p>
            <a:r>
              <a:rPr lang="en-US" sz="3400" dirty="0" smtClean="0"/>
              <a:t>Green-house gases and green-house effect</a:t>
            </a:r>
          </a:p>
          <a:p>
            <a:r>
              <a:rPr lang="en-US" sz="3400" dirty="0" smtClean="0"/>
              <a:t>The impact of climate change in Bangladesh </a:t>
            </a:r>
          </a:p>
          <a:p>
            <a:r>
              <a:rPr lang="en-US" sz="3400" dirty="0" smtClean="0"/>
              <a:t>The ways of prevention of climate changes and Global warming</a:t>
            </a:r>
          </a:p>
          <a:p>
            <a:r>
              <a:rPr lang="en-US" sz="3400" dirty="0" smtClean="0"/>
              <a:t>Adaptation to climate changes </a:t>
            </a:r>
          </a:p>
          <a:p>
            <a:pPr>
              <a:buNone/>
            </a:pPr>
            <a:endParaRPr lang="en-US" dirty="0" smtClean="0"/>
          </a:p>
          <a:p>
            <a:pPr>
              <a:buNone/>
            </a:pPr>
            <a:endParaRPr lang="en-US" dirty="0" smtClean="0"/>
          </a:p>
          <a:p>
            <a:pPr>
              <a:buNone/>
            </a:pPr>
            <a:endParaRPr lang="en-US" dirty="0" smtClean="0">
              <a:solidFill>
                <a:srgbClr val="030399"/>
              </a:solidFill>
            </a:endParaRPr>
          </a:p>
          <a:p>
            <a:pPr>
              <a:buFont typeface="Arial" charset="0"/>
              <a:buChar char="•"/>
            </a:pPr>
            <a:endParaRPr lang="en-US" dirty="0" smtClean="0">
              <a:solidFill>
                <a:srgbClr val="03039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solidFill>
                  <a:schemeClr val="bg1"/>
                </a:solidFill>
              </a:rPr>
              <a:t>Climate</a:t>
            </a:r>
            <a:endParaRPr lang="en-US" dirty="0">
              <a:solidFill>
                <a:schemeClr val="bg1"/>
              </a:solidFill>
            </a:endParaRPr>
          </a:p>
        </p:txBody>
      </p:sp>
      <p:sp>
        <p:nvSpPr>
          <p:cNvPr id="3" name="Content Placeholder 2"/>
          <p:cNvSpPr>
            <a:spLocks noGrp="1"/>
          </p:cNvSpPr>
          <p:nvPr>
            <p:ph idx="1"/>
          </p:nvPr>
        </p:nvSpPr>
        <p:spPr>
          <a:xfrm>
            <a:off x="457200" y="1676401"/>
            <a:ext cx="8229600" cy="4952999"/>
          </a:xfrm>
          <a:solidFill>
            <a:srgbClr val="AAE9F8"/>
          </a:solidFill>
        </p:spPr>
        <p:style>
          <a:lnRef idx="3">
            <a:schemeClr val="lt1"/>
          </a:lnRef>
          <a:fillRef idx="1">
            <a:schemeClr val="accent3"/>
          </a:fillRef>
          <a:effectRef idx="1">
            <a:schemeClr val="accent3"/>
          </a:effectRef>
          <a:fontRef idx="minor">
            <a:schemeClr val="lt1"/>
          </a:fontRef>
        </p:style>
        <p:txBody>
          <a:bodyPr>
            <a:noAutofit/>
          </a:bodyPr>
          <a:lstStyle/>
          <a:p>
            <a:pPr>
              <a:buNone/>
            </a:pPr>
            <a:r>
              <a:rPr lang="en-US" sz="4400" dirty="0" smtClean="0">
                <a:solidFill>
                  <a:schemeClr val="tx1"/>
                </a:solidFill>
              </a:rPr>
              <a:t>Climate is the average or entire</a:t>
            </a:r>
          </a:p>
          <a:p>
            <a:pPr>
              <a:buNone/>
            </a:pPr>
            <a:r>
              <a:rPr lang="en-US" sz="4400" dirty="0" smtClean="0">
                <a:solidFill>
                  <a:schemeClr val="tx1"/>
                </a:solidFill>
              </a:rPr>
              <a:t>weather condition of an area over</a:t>
            </a:r>
          </a:p>
          <a:p>
            <a:pPr>
              <a:buNone/>
            </a:pPr>
            <a:r>
              <a:rPr lang="en-US" sz="4400" dirty="0" smtClean="0">
                <a:solidFill>
                  <a:schemeClr val="tx1"/>
                </a:solidFill>
              </a:rPr>
              <a:t>many years. </a:t>
            </a:r>
          </a:p>
          <a:p>
            <a:pPr algn="just">
              <a:buNone/>
            </a:pPr>
            <a:r>
              <a:rPr lang="en-US" sz="4400" dirty="0" smtClean="0">
                <a:solidFill>
                  <a:srgbClr val="0070C0"/>
                </a:solidFill>
              </a:rPr>
              <a:t>*The </a:t>
            </a:r>
            <a:r>
              <a:rPr lang="en-US" sz="4400" dirty="0">
                <a:solidFill>
                  <a:srgbClr val="0070C0"/>
                </a:solidFill>
              </a:rPr>
              <a:t>climate of Bangladesh is </a:t>
            </a:r>
            <a:r>
              <a:rPr lang="en-US" sz="4400" dirty="0" smtClean="0">
                <a:solidFill>
                  <a:srgbClr val="0070C0"/>
                </a:solidFill>
              </a:rPr>
              <a:t>warm and </a:t>
            </a:r>
            <a:r>
              <a:rPr lang="en-US" sz="4400" dirty="0">
                <a:solidFill>
                  <a:srgbClr val="0070C0"/>
                </a:solidFill>
              </a:rPr>
              <a:t>humid.</a:t>
            </a:r>
            <a:endParaRPr lang="en-US" sz="4400" dirty="0" smtClean="0">
              <a:solidFill>
                <a:srgbClr val="0070C0"/>
              </a:solidFill>
            </a:endParaRPr>
          </a:p>
          <a:p>
            <a:pPr algn="just">
              <a:buNone/>
            </a:pPr>
            <a:endParaRPr lang="en-US"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1143000"/>
          </a:xfrm>
          <a:solidFill>
            <a:srgbClr val="FF0000"/>
          </a:solidFill>
        </p:spPr>
        <p:txBody>
          <a:bodyPr/>
          <a:lstStyle/>
          <a:p>
            <a:r>
              <a:rPr lang="en-US" dirty="0" smtClean="0">
                <a:solidFill>
                  <a:srgbClr val="FFFF00"/>
                </a:solidFill>
              </a:rPr>
              <a:t>Weather of Bangladesh</a:t>
            </a:r>
            <a:endParaRPr lang="en-US" dirty="0">
              <a:solidFill>
                <a:srgbClr val="FFFF00"/>
              </a:solidFill>
            </a:endParaRPr>
          </a:p>
        </p:txBody>
      </p:sp>
      <p:graphicFrame>
        <p:nvGraphicFramePr>
          <p:cNvPr id="4" name="Content Placeholder 3"/>
          <p:cNvGraphicFramePr>
            <a:graphicFrameLocks noGrp="1"/>
          </p:cNvGraphicFramePr>
          <p:nvPr>
            <p:ph idx="1"/>
          </p:nvPr>
        </p:nvGraphicFramePr>
        <p:xfrm>
          <a:off x="304800" y="1600200"/>
          <a:ext cx="8382000" cy="4724400"/>
        </p:xfrm>
        <a:graphic>
          <a:graphicData uri="http://schemas.openxmlformats.org/drawingml/2006/table">
            <a:tbl>
              <a:tblPr firstRow="1" bandRow="1">
                <a:tableStyleId>{5C22544A-7EE6-4342-B048-85BDC9FD1C3A}</a:tableStyleId>
              </a:tblPr>
              <a:tblGrid>
                <a:gridCol w="4495800"/>
                <a:gridCol w="3886200"/>
              </a:tblGrid>
              <a:tr h="787400">
                <a:tc>
                  <a:txBody>
                    <a:bodyPr/>
                    <a:lstStyle/>
                    <a:p>
                      <a:r>
                        <a:rPr lang="en-US" sz="4000" dirty="0" smtClean="0"/>
                        <a:t>Bengali Month</a:t>
                      </a:r>
                      <a:endParaRPr lang="en-US" sz="4000" dirty="0"/>
                    </a:p>
                  </a:txBody>
                  <a:tcPr>
                    <a:solidFill>
                      <a:srgbClr val="92D050"/>
                    </a:solidFill>
                  </a:tcPr>
                </a:tc>
                <a:tc>
                  <a:txBody>
                    <a:bodyPr/>
                    <a:lstStyle/>
                    <a:p>
                      <a:r>
                        <a:rPr lang="en-US" sz="4000" dirty="0" smtClean="0"/>
                        <a:t>Type</a:t>
                      </a:r>
                      <a:r>
                        <a:rPr lang="en-US" sz="4000" baseline="0" dirty="0" smtClean="0"/>
                        <a:t> of Weather</a:t>
                      </a:r>
                      <a:endParaRPr lang="en-US" sz="4000" dirty="0"/>
                    </a:p>
                  </a:txBody>
                  <a:tcPr>
                    <a:solidFill>
                      <a:srgbClr val="92D050"/>
                    </a:solidFill>
                  </a:tcPr>
                </a:tc>
              </a:tr>
              <a:tr h="787400">
                <a:tc>
                  <a:txBody>
                    <a:bodyPr/>
                    <a:lstStyle/>
                    <a:p>
                      <a:r>
                        <a:rPr lang="en-US" sz="4000" b="0" i="0" u="none" strike="noStrike" kern="1200" dirty="0" err="1" smtClean="0">
                          <a:solidFill>
                            <a:schemeClr val="tx1"/>
                          </a:solidFill>
                          <a:latin typeface="+mn-lt"/>
                          <a:ea typeface="+mn-ea"/>
                          <a:cs typeface="+mn-cs"/>
                        </a:rPr>
                        <a:t>Poush</a:t>
                      </a:r>
                      <a:r>
                        <a:rPr lang="en-US" sz="4000" i="0" kern="1200" dirty="0" smtClean="0">
                          <a:solidFill>
                            <a:schemeClr val="tx1"/>
                          </a:solidFill>
                          <a:latin typeface="+mn-lt"/>
                          <a:ea typeface="+mn-ea"/>
                          <a:cs typeface="+mn-cs"/>
                        </a:rPr>
                        <a:t> and </a:t>
                      </a:r>
                      <a:r>
                        <a:rPr lang="en-US" sz="4000" b="0" i="0" u="none" strike="noStrike" kern="1200" dirty="0" err="1" smtClean="0">
                          <a:solidFill>
                            <a:schemeClr val="tx1"/>
                          </a:solidFill>
                          <a:latin typeface="+mn-lt"/>
                          <a:ea typeface="+mn-ea"/>
                          <a:cs typeface="+mn-cs"/>
                        </a:rPr>
                        <a:t>Magh</a:t>
                      </a:r>
                      <a:endParaRPr lang="en-US" sz="4000" i="0" dirty="0">
                        <a:solidFill>
                          <a:schemeClr val="tx1"/>
                        </a:solidFill>
                      </a:endParaRPr>
                    </a:p>
                  </a:txBody>
                  <a:tcPr>
                    <a:solidFill>
                      <a:srgbClr val="92D050"/>
                    </a:solidFill>
                  </a:tcPr>
                </a:tc>
                <a:tc>
                  <a:txBody>
                    <a:bodyPr/>
                    <a:lstStyle/>
                    <a:p>
                      <a:r>
                        <a:rPr lang="en-US" sz="4000" i="0" kern="1200" dirty="0" smtClean="0">
                          <a:solidFill>
                            <a:schemeClr val="tx1"/>
                          </a:solidFill>
                          <a:latin typeface="+mn-lt"/>
                          <a:ea typeface="+mn-ea"/>
                          <a:cs typeface="+mn-cs"/>
                        </a:rPr>
                        <a:t>Cold</a:t>
                      </a:r>
                      <a:endParaRPr lang="en-US" sz="4000" i="0" dirty="0">
                        <a:solidFill>
                          <a:schemeClr val="tx1"/>
                        </a:solidFill>
                      </a:endParaRPr>
                    </a:p>
                  </a:txBody>
                  <a:tcPr>
                    <a:solidFill>
                      <a:srgbClr val="92D050"/>
                    </a:solidFill>
                  </a:tcPr>
                </a:tc>
              </a:tr>
              <a:tr h="787400">
                <a:tc>
                  <a:txBody>
                    <a:bodyPr/>
                    <a:lstStyle/>
                    <a:p>
                      <a:r>
                        <a:rPr lang="en-US" sz="4000" b="0" i="0" u="none" strike="noStrike" kern="1200" dirty="0" err="1" smtClean="0">
                          <a:solidFill>
                            <a:schemeClr val="tx1"/>
                          </a:solidFill>
                          <a:latin typeface="+mn-lt"/>
                          <a:ea typeface="+mn-ea"/>
                          <a:cs typeface="+mn-cs"/>
                        </a:rPr>
                        <a:t>Boishakh</a:t>
                      </a:r>
                      <a:r>
                        <a:rPr lang="en-US" sz="4000" i="0" kern="1200" dirty="0" smtClean="0">
                          <a:solidFill>
                            <a:schemeClr val="tx1"/>
                          </a:solidFill>
                          <a:latin typeface="+mn-lt"/>
                          <a:ea typeface="+mn-ea"/>
                          <a:cs typeface="+mn-cs"/>
                        </a:rPr>
                        <a:t> and </a:t>
                      </a:r>
                      <a:r>
                        <a:rPr lang="en-US" sz="4000" b="0" i="0" u="none" strike="noStrike" kern="1200" dirty="0" err="1" smtClean="0">
                          <a:solidFill>
                            <a:schemeClr val="tx1"/>
                          </a:solidFill>
                          <a:latin typeface="+mn-lt"/>
                          <a:ea typeface="+mn-ea"/>
                          <a:cs typeface="+mn-cs"/>
                        </a:rPr>
                        <a:t>Joistha</a:t>
                      </a:r>
                      <a:r>
                        <a:rPr lang="en-US" sz="4000" i="0" kern="1200" dirty="0" smtClean="0">
                          <a:solidFill>
                            <a:schemeClr val="tx1"/>
                          </a:solidFill>
                          <a:latin typeface="+mn-lt"/>
                          <a:ea typeface="+mn-ea"/>
                          <a:cs typeface="+mn-cs"/>
                        </a:rPr>
                        <a:t> </a:t>
                      </a:r>
                      <a:endParaRPr lang="en-US" sz="4000" i="0" dirty="0">
                        <a:solidFill>
                          <a:schemeClr val="tx1"/>
                        </a:solidFill>
                      </a:endParaRPr>
                    </a:p>
                  </a:txBody>
                  <a:tcPr>
                    <a:solidFill>
                      <a:srgbClr val="92D050"/>
                    </a:solidFill>
                  </a:tcPr>
                </a:tc>
                <a:tc>
                  <a:txBody>
                    <a:bodyPr/>
                    <a:lstStyle/>
                    <a:p>
                      <a:r>
                        <a:rPr lang="en-US" sz="4000" i="0" dirty="0" smtClean="0">
                          <a:solidFill>
                            <a:schemeClr val="tx1"/>
                          </a:solidFill>
                        </a:rPr>
                        <a:t>Warm</a:t>
                      </a:r>
                      <a:endParaRPr lang="en-US" sz="4000" i="0" dirty="0">
                        <a:solidFill>
                          <a:schemeClr val="tx1"/>
                        </a:solidFill>
                      </a:endParaRPr>
                    </a:p>
                  </a:txBody>
                  <a:tcPr>
                    <a:solidFill>
                      <a:srgbClr val="92D050"/>
                    </a:solidFill>
                  </a:tcPr>
                </a:tc>
              </a:tr>
              <a:tr h="787400">
                <a:tc>
                  <a:txBody>
                    <a:bodyPr/>
                    <a:lstStyle/>
                    <a:p>
                      <a:r>
                        <a:rPr lang="en-US" sz="4000" i="0" kern="1200" dirty="0" err="1" smtClean="0">
                          <a:solidFill>
                            <a:schemeClr val="tx1"/>
                          </a:solidFill>
                          <a:latin typeface="+mn-lt"/>
                          <a:ea typeface="+mn-ea"/>
                          <a:cs typeface="+mn-cs"/>
                        </a:rPr>
                        <a:t>Ashar</a:t>
                      </a:r>
                      <a:endParaRPr lang="en-US" sz="4000" i="0" dirty="0">
                        <a:solidFill>
                          <a:schemeClr val="tx1"/>
                        </a:solidFill>
                      </a:endParaRPr>
                    </a:p>
                  </a:txBody>
                  <a:tcPr>
                    <a:solidFill>
                      <a:srgbClr val="92D050"/>
                    </a:solidFill>
                  </a:tcPr>
                </a:tc>
                <a:tc>
                  <a:txBody>
                    <a:bodyPr/>
                    <a:lstStyle/>
                    <a:p>
                      <a:r>
                        <a:rPr lang="en-US" sz="4000" i="0" kern="1200" dirty="0" smtClean="0">
                          <a:solidFill>
                            <a:schemeClr val="tx1"/>
                          </a:solidFill>
                          <a:latin typeface="+mn-lt"/>
                          <a:ea typeface="+mn-ea"/>
                          <a:cs typeface="+mn-cs"/>
                        </a:rPr>
                        <a:t>Rainfall</a:t>
                      </a:r>
                      <a:endParaRPr lang="en-US" sz="4000" i="0" dirty="0">
                        <a:solidFill>
                          <a:schemeClr val="tx1"/>
                        </a:solidFill>
                      </a:endParaRPr>
                    </a:p>
                  </a:txBody>
                  <a:tcPr>
                    <a:solidFill>
                      <a:srgbClr val="92D050"/>
                    </a:solidFill>
                  </a:tcPr>
                </a:tc>
              </a:tr>
              <a:tr h="787400">
                <a:tc>
                  <a:txBody>
                    <a:bodyPr/>
                    <a:lstStyle/>
                    <a:p>
                      <a:r>
                        <a:rPr lang="en-US" sz="4000" b="0" i="0" u="none" strike="noStrike" kern="1200" dirty="0" err="1" smtClean="0">
                          <a:solidFill>
                            <a:schemeClr val="tx1"/>
                          </a:solidFill>
                          <a:latin typeface="+mn-lt"/>
                          <a:ea typeface="+mn-ea"/>
                          <a:cs typeface="+mn-cs"/>
                        </a:rPr>
                        <a:t>Srabon</a:t>
                      </a:r>
                      <a:r>
                        <a:rPr lang="en-US" sz="4000" i="0" kern="1200" dirty="0" smtClean="0">
                          <a:solidFill>
                            <a:schemeClr val="tx1"/>
                          </a:solidFill>
                          <a:latin typeface="+mn-lt"/>
                          <a:ea typeface="+mn-ea"/>
                          <a:cs typeface="+mn-cs"/>
                        </a:rPr>
                        <a:t> and </a:t>
                      </a:r>
                      <a:r>
                        <a:rPr lang="en-US" sz="4000" b="0" i="0" u="none" strike="noStrike" kern="1200" dirty="0" err="1" smtClean="0">
                          <a:solidFill>
                            <a:schemeClr val="tx1"/>
                          </a:solidFill>
                          <a:latin typeface="+mn-lt"/>
                          <a:ea typeface="+mn-ea"/>
                          <a:cs typeface="+mn-cs"/>
                        </a:rPr>
                        <a:t>Vadra</a:t>
                      </a:r>
                      <a:endParaRPr lang="en-US" sz="4000" i="0" dirty="0">
                        <a:solidFill>
                          <a:schemeClr val="tx1"/>
                        </a:solidFill>
                      </a:endParaRPr>
                    </a:p>
                  </a:txBody>
                  <a:tcPr>
                    <a:solidFill>
                      <a:srgbClr val="92D050"/>
                    </a:solidFill>
                  </a:tcPr>
                </a:tc>
                <a:tc>
                  <a:txBody>
                    <a:bodyPr/>
                    <a:lstStyle/>
                    <a:p>
                      <a:r>
                        <a:rPr lang="en-US" sz="4000" i="0" kern="1200" dirty="0" smtClean="0">
                          <a:solidFill>
                            <a:schemeClr val="tx1"/>
                          </a:solidFill>
                          <a:latin typeface="+mn-lt"/>
                          <a:ea typeface="+mn-ea"/>
                          <a:cs typeface="+mn-cs"/>
                        </a:rPr>
                        <a:t>Hot and rainy</a:t>
                      </a:r>
                      <a:endParaRPr lang="en-US" sz="4000" i="0" dirty="0">
                        <a:solidFill>
                          <a:schemeClr val="tx1"/>
                        </a:solidFill>
                      </a:endParaRPr>
                    </a:p>
                  </a:txBody>
                  <a:tcPr>
                    <a:solidFill>
                      <a:srgbClr val="92D050"/>
                    </a:solidFill>
                  </a:tcPr>
                </a:tc>
              </a:tr>
              <a:tr h="787400">
                <a:tc>
                  <a:txBody>
                    <a:bodyPr/>
                    <a:lstStyle/>
                    <a:p>
                      <a:r>
                        <a:rPr lang="en-US" sz="4000" i="0" kern="1200" dirty="0" err="1" smtClean="0">
                          <a:solidFill>
                            <a:schemeClr val="tx1"/>
                          </a:solidFill>
                          <a:latin typeface="+mn-lt"/>
                          <a:ea typeface="+mn-ea"/>
                          <a:cs typeface="+mn-cs"/>
                        </a:rPr>
                        <a:t>Poush</a:t>
                      </a:r>
                      <a:endParaRPr lang="en-US" sz="4000" i="0" dirty="0">
                        <a:solidFill>
                          <a:schemeClr val="tx1"/>
                        </a:solidFill>
                      </a:endParaRPr>
                    </a:p>
                  </a:txBody>
                  <a:tcPr>
                    <a:solidFill>
                      <a:srgbClr val="92D050"/>
                    </a:solidFill>
                  </a:tcPr>
                </a:tc>
                <a:tc>
                  <a:txBody>
                    <a:bodyPr/>
                    <a:lstStyle/>
                    <a:p>
                      <a:r>
                        <a:rPr lang="en-US" sz="4000" i="0" kern="1200" dirty="0" smtClean="0">
                          <a:solidFill>
                            <a:schemeClr val="tx1"/>
                          </a:solidFill>
                          <a:latin typeface="+mn-lt"/>
                          <a:ea typeface="+mn-ea"/>
                          <a:cs typeface="+mn-cs"/>
                        </a:rPr>
                        <a:t>Cold</a:t>
                      </a:r>
                      <a:endParaRPr lang="en-US" sz="4000" i="0" dirty="0">
                        <a:solidFill>
                          <a:schemeClr val="tx1"/>
                        </a:solidFill>
                      </a:endParaRPr>
                    </a:p>
                  </a:txBody>
                  <a:tcPr>
                    <a:solidFill>
                      <a:srgbClr val="92D050"/>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15400" cy="1219200"/>
          </a:xfrm>
          <a:solidFill>
            <a:srgbClr val="92D050"/>
          </a:solidFill>
        </p:spPr>
        <p:txBody>
          <a:bodyPr/>
          <a:lstStyle/>
          <a:p>
            <a:r>
              <a:rPr lang="en-US" dirty="0" smtClean="0">
                <a:solidFill>
                  <a:srgbClr val="FF0000"/>
                </a:solidFill>
              </a:rPr>
              <a:t>Climate change</a:t>
            </a:r>
            <a:endParaRPr lang="en-US" dirty="0">
              <a:solidFill>
                <a:srgbClr val="FF0000"/>
              </a:solidFill>
            </a:endParaRPr>
          </a:p>
        </p:txBody>
      </p:sp>
      <p:sp>
        <p:nvSpPr>
          <p:cNvPr id="3" name="Content Placeholder 2"/>
          <p:cNvSpPr>
            <a:spLocks noGrp="1"/>
          </p:cNvSpPr>
          <p:nvPr>
            <p:ph idx="1"/>
          </p:nvPr>
        </p:nvSpPr>
        <p:spPr>
          <a:xfrm>
            <a:off x="76200" y="1295400"/>
            <a:ext cx="8915400" cy="5562600"/>
          </a:xfrm>
          <a:solidFill>
            <a:schemeClr val="accent5">
              <a:lumMod val="60000"/>
              <a:lumOff val="40000"/>
            </a:schemeClr>
          </a:solidFill>
        </p:spPr>
        <p:style>
          <a:lnRef idx="0">
            <a:schemeClr val="accent1"/>
          </a:lnRef>
          <a:fillRef idx="3">
            <a:schemeClr val="accent1"/>
          </a:fillRef>
          <a:effectRef idx="3">
            <a:schemeClr val="accent1"/>
          </a:effectRef>
          <a:fontRef idx="minor">
            <a:schemeClr val="lt1"/>
          </a:fontRef>
        </p:style>
        <p:txBody>
          <a:bodyPr>
            <a:normAutofit/>
          </a:bodyPr>
          <a:lstStyle/>
          <a:p>
            <a:pPr>
              <a:lnSpc>
                <a:spcPct val="110000"/>
              </a:lnSpc>
              <a:buNone/>
            </a:pPr>
            <a:r>
              <a:rPr lang="en-US" sz="4000" dirty="0" smtClean="0">
                <a:solidFill>
                  <a:schemeClr val="tx1"/>
                </a:solidFill>
              </a:rPr>
              <a:t>  Climate change may refer to a change in average weather conditions due to increase the overall  temperature </a:t>
            </a:r>
            <a:r>
              <a:rPr lang="en-US" sz="4000" dirty="0">
                <a:solidFill>
                  <a:schemeClr val="tx1"/>
                </a:solidFill>
              </a:rPr>
              <a:t>of the </a:t>
            </a:r>
            <a:r>
              <a:rPr lang="en-US" sz="4000" dirty="0" smtClean="0">
                <a:solidFill>
                  <a:schemeClr val="tx1"/>
                </a:solidFill>
              </a:rPr>
              <a:t>earth </a:t>
            </a:r>
            <a:r>
              <a:rPr lang="en-US" sz="4000" dirty="0">
                <a:solidFill>
                  <a:schemeClr val="tx1"/>
                </a:solidFill>
              </a:rPr>
              <a:t>gradually</a:t>
            </a:r>
            <a:r>
              <a:rPr lang="en-US" sz="4000" dirty="0" smtClean="0">
                <a:solidFill>
                  <a:schemeClr val="tx1"/>
                </a:solidFill>
              </a:rPr>
              <a:t>.</a:t>
            </a:r>
            <a:r>
              <a:rPr lang="en-US" sz="4000" dirty="0">
                <a:solidFill>
                  <a:schemeClr val="tx1"/>
                </a:solidFill>
              </a:rPr>
              <a:t> </a:t>
            </a:r>
            <a:r>
              <a:rPr lang="en-US" sz="4000" dirty="0" smtClean="0">
                <a:solidFill>
                  <a:schemeClr val="tx1"/>
                </a:solidFill>
              </a:rPr>
              <a:t>The </a:t>
            </a:r>
            <a:r>
              <a:rPr lang="en-US" sz="4000" dirty="0">
                <a:solidFill>
                  <a:schemeClr val="tx1"/>
                </a:solidFill>
              </a:rPr>
              <a:t>way </a:t>
            </a:r>
            <a:r>
              <a:rPr lang="en-US" sz="4000" dirty="0" smtClean="0">
                <a:solidFill>
                  <a:schemeClr val="tx1"/>
                </a:solidFill>
              </a:rPr>
              <a:t>of such </a:t>
            </a:r>
            <a:r>
              <a:rPr lang="en-US" sz="4000" dirty="0">
                <a:solidFill>
                  <a:schemeClr val="tx1"/>
                </a:solidFill>
              </a:rPr>
              <a:t>increase </a:t>
            </a:r>
            <a:r>
              <a:rPr lang="en-US" sz="4000" dirty="0" smtClean="0">
                <a:solidFill>
                  <a:schemeClr val="tx1"/>
                </a:solidFill>
              </a:rPr>
              <a:t>of temperature </a:t>
            </a:r>
            <a:r>
              <a:rPr lang="en-US" sz="4000" dirty="0">
                <a:solidFill>
                  <a:schemeClr val="tx1"/>
                </a:solidFill>
              </a:rPr>
              <a:t>is known </a:t>
            </a:r>
            <a:r>
              <a:rPr lang="en-US" sz="4000" dirty="0" smtClean="0">
                <a:solidFill>
                  <a:schemeClr val="tx1"/>
                </a:solidFill>
              </a:rPr>
              <a:t>as </a:t>
            </a:r>
            <a:r>
              <a:rPr lang="en-US" sz="4000" dirty="0" smtClean="0">
                <a:solidFill>
                  <a:srgbClr val="FF0000"/>
                </a:solidFill>
              </a:rPr>
              <a:t>global </a:t>
            </a:r>
            <a:r>
              <a:rPr lang="en-US" sz="4000" dirty="0">
                <a:solidFill>
                  <a:srgbClr val="FF0000"/>
                </a:solidFill>
              </a:rPr>
              <a:t>warming</a:t>
            </a:r>
            <a:r>
              <a:rPr lang="en-US" sz="4000" dirty="0">
                <a:solidFill>
                  <a:schemeClr val="tx1"/>
                </a:solidFill>
              </a:rPr>
              <a:t>. </a:t>
            </a:r>
            <a:r>
              <a:rPr lang="en-US" sz="4000" dirty="0" smtClean="0">
                <a:solidFill>
                  <a:schemeClr val="tx1"/>
                </a:solidFill>
              </a:rPr>
              <a:t>The climate </a:t>
            </a:r>
            <a:r>
              <a:rPr lang="en-US" sz="4000" dirty="0">
                <a:solidFill>
                  <a:schemeClr val="tx1"/>
                </a:solidFill>
              </a:rPr>
              <a:t>of this earth </a:t>
            </a:r>
            <a:r>
              <a:rPr lang="en-US" sz="4000" dirty="0" smtClean="0">
                <a:solidFill>
                  <a:schemeClr val="tx1"/>
                </a:solidFill>
              </a:rPr>
              <a:t>is changing </a:t>
            </a:r>
            <a:r>
              <a:rPr lang="en-US" sz="4000" dirty="0">
                <a:solidFill>
                  <a:schemeClr val="tx1"/>
                </a:solidFill>
              </a:rPr>
              <a:t>due to </a:t>
            </a:r>
            <a:r>
              <a:rPr lang="en-US" sz="4000" dirty="0" smtClean="0">
                <a:solidFill>
                  <a:schemeClr val="tx1"/>
                </a:solidFill>
              </a:rPr>
              <a:t>this global </a:t>
            </a:r>
            <a:r>
              <a:rPr lang="en-US" sz="4000" dirty="0">
                <a:solidFill>
                  <a:schemeClr val="tx1"/>
                </a:solidFill>
              </a:rPr>
              <a:t>warming.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1143000"/>
          </a:xfrm>
          <a:ln/>
        </p:spPr>
        <p:style>
          <a:lnRef idx="1">
            <a:schemeClr val="accent5"/>
          </a:lnRef>
          <a:fillRef idx="2">
            <a:schemeClr val="accent5"/>
          </a:fillRef>
          <a:effectRef idx="1">
            <a:schemeClr val="accent5"/>
          </a:effectRef>
          <a:fontRef idx="minor">
            <a:schemeClr val="dk1"/>
          </a:fontRef>
        </p:style>
        <p:txBody>
          <a:bodyPr>
            <a:noAutofit/>
          </a:bodyPr>
          <a:lstStyle/>
          <a:p>
            <a:r>
              <a:rPr lang="en-US" sz="4800" dirty="0" smtClean="0">
                <a:solidFill>
                  <a:srgbClr val="FF0000"/>
                </a:solidFill>
              </a:rPr>
              <a:t/>
            </a:r>
            <a:br>
              <a:rPr lang="en-US" sz="4800" dirty="0" smtClean="0">
                <a:solidFill>
                  <a:srgbClr val="FF0000"/>
                </a:solidFill>
              </a:rPr>
            </a:br>
            <a:r>
              <a:rPr lang="en-US" sz="4800" dirty="0" smtClean="0">
                <a:solidFill>
                  <a:srgbClr val="0070C0"/>
                </a:solidFill>
              </a:rPr>
              <a:t>Causes the global warming</a:t>
            </a:r>
            <a:br>
              <a:rPr lang="en-US" sz="4800" dirty="0" smtClean="0">
                <a:solidFill>
                  <a:srgbClr val="0070C0"/>
                </a:solidFill>
              </a:rPr>
            </a:br>
            <a:endParaRPr lang="en-US" sz="4800" dirty="0">
              <a:solidFill>
                <a:srgbClr val="0070C0"/>
              </a:solidFill>
            </a:endParaRPr>
          </a:p>
        </p:txBody>
      </p:sp>
      <p:sp>
        <p:nvSpPr>
          <p:cNvPr id="3" name="Content Placeholder 2"/>
          <p:cNvSpPr>
            <a:spLocks noGrp="1"/>
          </p:cNvSpPr>
          <p:nvPr>
            <p:ph idx="1"/>
          </p:nvPr>
        </p:nvSpPr>
        <p:spPr>
          <a:xfrm>
            <a:off x="304800" y="1295400"/>
            <a:ext cx="8458200" cy="5334000"/>
          </a:xfrm>
          <a:ln/>
        </p:spPr>
        <p:style>
          <a:lnRef idx="1">
            <a:schemeClr val="accent1"/>
          </a:lnRef>
          <a:fillRef idx="2">
            <a:schemeClr val="accent1"/>
          </a:fillRef>
          <a:effectRef idx="1">
            <a:schemeClr val="accent1"/>
          </a:effectRef>
          <a:fontRef idx="minor">
            <a:schemeClr val="dk1"/>
          </a:fontRef>
        </p:style>
        <p:txBody>
          <a:bodyPr>
            <a:normAutofit/>
          </a:bodyPr>
          <a:lstStyle/>
          <a:p>
            <a:r>
              <a:rPr lang="en-US" sz="4000" dirty="0" smtClean="0">
                <a:solidFill>
                  <a:srgbClr val="002060"/>
                </a:solidFill>
              </a:rPr>
              <a:t>The main cause is the increase of carbon dioxide (CO</a:t>
            </a:r>
            <a:r>
              <a:rPr lang="en-US" sz="4000" baseline="-25000" dirty="0" smtClean="0">
                <a:solidFill>
                  <a:srgbClr val="002060"/>
                </a:solidFill>
              </a:rPr>
              <a:t>2</a:t>
            </a:r>
            <a:r>
              <a:rPr lang="en-US" sz="4000" dirty="0" smtClean="0">
                <a:solidFill>
                  <a:srgbClr val="002060"/>
                </a:solidFill>
              </a:rPr>
              <a:t>) in atmosphere</a:t>
            </a:r>
          </a:p>
          <a:p>
            <a:r>
              <a:rPr lang="en-US" sz="4000" dirty="0" smtClean="0">
                <a:solidFill>
                  <a:srgbClr val="002060"/>
                </a:solidFill>
              </a:rPr>
              <a:t>Burning of woods, coals, petroleum and natural gases in factories and vehicles</a:t>
            </a:r>
          </a:p>
          <a:p>
            <a:r>
              <a:rPr lang="en-US" sz="4000" dirty="0" smtClean="0">
                <a:solidFill>
                  <a:srgbClr val="002060"/>
                </a:solidFill>
              </a:rPr>
              <a:t>Deforestation</a:t>
            </a:r>
          </a:p>
          <a:p>
            <a:r>
              <a:rPr lang="en-US" sz="4000" dirty="0" smtClean="0">
                <a:solidFill>
                  <a:srgbClr val="002060"/>
                </a:solidFill>
              </a:rPr>
              <a:t>No more plantation</a:t>
            </a:r>
          </a:p>
          <a:p>
            <a:pPr marL="514350" indent="-514350">
              <a:buAutoNum type="arabicPeriod"/>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FF0000"/>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6000" dirty="0" smtClean="0">
                <a:solidFill>
                  <a:srgbClr val="FFC000"/>
                </a:solidFill>
              </a:rPr>
              <a:t>Green-house gases</a:t>
            </a:r>
            <a:endParaRPr lang="en-US" sz="6000" dirty="0">
              <a:solidFill>
                <a:srgbClr val="FFC000"/>
              </a:solidFill>
            </a:endParaRPr>
          </a:p>
        </p:txBody>
      </p:sp>
      <p:sp>
        <p:nvSpPr>
          <p:cNvPr id="3" name="Content Placeholder 2"/>
          <p:cNvSpPr>
            <a:spLocks noGrp="1"/>
          </p:cNvSpPr>
          <p:nvPr>
            <p:ph idx="1"/>
          </p:nvPr>
        </p:nvSpPr>
        <p:spPr>
          <a:xfrm>
            <a:off x="457200" y="1600201"/>
            <a:ext cx="8229600" cy="4952999"/>
          </a:xfrm>
          <a:solidFill>
            <a:schemeClr val="accent3">
              <a:lumMod val="60000"/>
              <a:lumOff val="40000"/>
            </a:schemeClr>
          </a:solidFill>
        </p:spPr>
        <p:txBody>
          <a:bodyPr>
            <a:noAutofit/>
          </a:bodyPr>
          <a:lstStyle/>
          <a:p>
            <a:r>
              <a:rPr lang="en-US" sz="4400" dirty="0">
                <a:solidFill>
                  <a:srgbClr val="C00000"/>
                </a:solidFill>
              </a:rPr>
              <a:t>c</a:t>
            </a:r>
            <a:r>
              <a:rPr lang="en-US" sz="4400" dirty="0" smtClean="0">
                <a:solidFill>
                  <a:srgbClr val="C00000"/>
                </a:solidFill>
              </a:rPr>
              <a:t>arbon dioxide (CO</a:t>
            </a:r>
            <a:r>
              <a:rPr lang="en-US" sz="4400" baseline="-25000" dirty="0" smtClean="0">
                <a:solidFill>
                  <a:srgbClr val="C00000"/>
                </a:solidFill>
              </a:rPr>
              <a:t>2</a:t>
            </a:r>
            <a:r>
              <a:rPr lang="en-US" sz="4400" dirty="0" smtClean="0">
                <a:solidFill>
                  <a:srgbClr val="C00000"/>
                </a:solidFill>
              </a:rPr>
              <a:t>)</a:t>
            </a:r>
          </a:p>
          <a:p>
            <a:r>
              <a:rPr lang="en-US" sz="4400" dirty="0" smtClean="0">
                <a:solidFill>
                  <a:srgbClr val="C00000"/>
                </a:solidFill>
              </a:rPr>
              <a:t>water vapor (H</a:t>
            </a:r>
            <a:r>
              <a:rPr lang="en-US" sz="4400" baseline="-25000" dirty="0" smtClean="0">
                <a:solidFill>
                  <a:srgbClr val="C00000"/>
                </a:solidFill>
              </a:rPr>
              <a:t>2</a:t>
            </a:r>
            <a:r>
              <a:rPr lang="en-US" sz="4400" dirty="0" smtClean="0">
                <a:solidFill>
                  <a:srgbClr val="C00000"/>
                </a:solidFill>
              </a:rPr>
              <a:t>O)</a:t>
            </a:r>
          </a:p>
          <a:p>
            <a:r>
              <a:rPr lang="en-US" sz="4400" dirty="0" smtClean="0">
                <a:solidFill>
                  <a:srgbClr val="C00000"/>
                </a:solidFill>
              </a:rPr>
              <a:t>methane </a:t>
            </a:r>
            <a:r>
              <a:rPr lang="en-US" sz="4400" dirty="0">
                <a:solidFill>
                  <a:srgbClr val="C00000"/>
                </a:solidFill>
              </a:rPr>
              <a:t>(CH</a:t>
            </a:r>
            <a:r>
              <a:rPr lang="en-US" sz="4400" baseline="-25000" dirty="0">
                <a:solidFill>
                  <a:srgbClr val="C00000"/>
                </a:solidFill>
              </a:rPr>
              <a:t>4</a:t>
            </a:r>
            <a:r>
              <a:rPr lang="en-US" sz="4400" dirty="0">
                <a:solidFill>
                  <a:srgbClr val="C00000"/>
                </a:solidFill>
              </a:rPr>
              <a:t>)</a:t>
            </a:r>
          </a:p>
          <a:p>
            <a:pPr marL="0" indent="0">
              <a:buNone/>
            </a:pPr>
            <a:endParaRPr lang="en-US" sz="4400"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479</TotalTime>
  <Words>563</Words>
  <Application>Microsoft Office PowerPoint</Application>
  <PresentationFormat>On-screen Show (4:3)</PresentationFormat>
  <Paragraphs>91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Welcome</vt:lpstr>
      <vt:lpstr>PowerPoint Presentation</vt:lpstr>
      <vt:lpstr>PowerPoint Presentation</vt:lpstr>
      <vt:lpstr>Topics to discuss</vt:lpstr>
      <vt:lpstr>Climate</vt:lpstr>
      <vt:lpstr>Weather of Bangladesh</vt:lpstr>
      <vt:lpstr>Climate change</vt:lpstr>
      <vt:lpstr> Causes the global warming </vt:lpstr>
      <vt:lpstr>Green-house gases</vt:lpstr>
      <vt:lpstr>Effect of Green-house gases</vt:lpstr>
      <vt:lpstr>Green-house Effect</vt:lpstr>
      <vt:lpstr>Green House Project  (Result of the investigation &amp; explanation on textbook)</vt:lpstr>
      <vt:lpstr> The impact of climate change in Bangladesh </vt:lpstr>
      <vt:lpstr> The impact of climate change in Bangladesh </vt:lpstr>
      <vt:lpstr> The impact of climate change in Bangladesh </vt:lpstr>
      <vt:lpstr>The ways of prevention of Climate changes and Global warming</vt:lpstr>
      <vt:lpstr>The ways of prevention of Climate changes and Global warming</vt:lpstr>
      <vt:lpstr>The ways of prevention of Climate changes and Global warming</vt:lpstr>
      <vt:lpstr>Adaptation to Climate changes</vt:lpstr>
      <vt:lpstr>Adaptation to Climate changes</vt:lpstr>
      <vt:lpstr>Adaptation to Climate changes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Rony</dc:creator>
  <cp:lastModifiedBy>User</cp:lastModifiedBy>
  <cp:revision>131</cp:revision>
  <dcterms:created xsi:type="dcterms:W3CDTF">2006-08-16T00:00:00Z</dcterms:created>
  <dcterms:modified xsi:type="dcterms:W3CDTF">2017-03-12T22:15:54Z</dcterms:modified>
</cp:coreProperties>
</file>