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08" r:id="rId2"/>
    <p:sldId id="306" r:id="rId3"/>
    <p:sldId id="260" r:id="rId4"/>
    <p:sldId id="263" r:id="rId5"/>
    <p:sldId id="271" r:id="rId6"/>
    <p:sldId id="272" r:id="rId7"/>
    <p:sldId id="305" r:id="rId8"/>
    <p:sldId id="304" r:id="rId9"/>
    <p:sldId id="277" r:id="rId10"/>
    <p:sldId id="278" r:id="rId11"/>
    <p:sldId id="279" r:id="rId12"/>
    <p:sldId id="280" r:id="rId13"/>
    <p:sldId id="303" r:id="rId14"/>
    <p:sldId id="281" r:id="rId15"/>
    <p:sldId id="289" r:id="rId16"/>
    <p:sldId id="290" r:id="rId17"/>
    <p:sldId id="291" r:id="rId18"/>
    <p:sldId id="302" r:id="rId19"/>
    <p:sldId id="292" r:id="rId20"/>
    <p:sldId id="301" r:id="rId21"/>
    <p:sldId id="298" r:id="rId22"/>
    <p:sldId id="293" r:id="rId23"/>
    <p:sldId id="299" r:id="rId24"/>
    <p:sldId id="294" r:id="rId25"/>
    <p:sldId id="300" r:id="rId26"/>
    <p:sldId id="295" r:id="rId27"/>
    <p:sldId id="30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E9F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2">
              <a:lumMod val="20000"/>
              <a:lumOff val="80000"/>
            </a:schemeClr>
          </a:solidFill>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7200" dirty="0" smtClean="0">
                <a:solidFill>
                  <a:srgbClr val="00B0F0"/>
                </a:solidFill>
                <a:latin typeface="Comic Sans MS" pitchFamily="66" charset="0"/>
              </a:rPr>
              <a:t>WELCOME</a:t>
            </a:r>
          </a:p>
        </p:txBody>
      </p:sp>
    </p:spTree>
    <p:extLst>
      <p:ext uri="{BB962C8B-B14F-4D97-AF65-F5344CB8AC3E}">
        <p14:creationId xmlns:p14="http://schemas.microsoft.com/office/powerpoint/2010/main" val="3229744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5240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solidFill>
                  <a:srgbClr val="0070C0"/>
                </a:solidFill>
                <a:ea typeface="Calibri"/>
                <a:cs typeface="Times New Roman"/>
              </a:rPr>
              <a:t>Low Pressure and High Pressure</a:t>
            </a:r>
            <a:endParaRPr lang="en-US" dirty="0"/>
          </a:p>
        </p:txBody>
      </p:sp>
      <p:sp>
        <p:nvSpPr>
          <p:cNvPr id="3" name="Content Placeholder 2"/>
          <p:cNvSpPr>
            <a:spLocks noGrp="1"/>
          </p:cNvSpPr>
          <p:nvPr>
            <p:ph idx="1"/>
          </p:nvPr>
        </p:nvSpPr>
        <p:spPr>
          <a:xfrm>
            <a:off x="0" y="1524000"/>
            <a:ext cx="9144000" cy="5334000"/>
          </a:xfrm>
        </p:spPr>
        <p:style>
          <a:lnRef idx="1">
            <a:schemeClr val="accent5"/>
          </a:lnRef>
          <a:fillRef idx="2">
            <a:schemeClr val="accent5"/>
          </a:fillRef>
          <a:effectRef idx="1">
            <a:schemeClr val="accent5"/>
          </a:effectRef>
          <a:fontRef idx="minor">
            <a:schemeClr val="dk1"/>
          </a:fontRef>
        </p:style>
        <p:txBody>
          <a:bodyPr>
            <a:normAutofit/>
          </a:bodyPr>
          <a:lstStyle/>
          <a:p>
            <a:pPr marL="0" marR="0" indent="0" algn="ctr">
              <a:lnSpc>
                <a:spcPct val="115000"/>
              </a:lnSpc>
              <a:spcBef>
                <a:spcPts val="0"/>
              </a:spcBef>
              <a:spcAft>
                <a:spcPts val="1000"/>
              </a:spcAft>
              <a:buNone/>
            </a:pPr>
            <a:r>
              <a:rPr lang="en-US" sz="4000" dirty="0">
                <a:solidFill>
                  <a:srgbClr val="7030A0"/>
                </a:solidFill>
                <a:ea typeface="Calibri"/>
                <a:cs typeface="Times New Roman"/>
              </a:rPr>
              <a:t>High Pressure</a:t>
            </a:r>
          </a:p>
          <a:p>
            <a:pPr marL="0" marR="0" indent="0" algn="ctr">
              <a:lnSpc>
                <a:spcPct val="115000"/>
              </a:lnSpc>
              <a:spcBef>
                <a:spcPts val="0"/>
              </a:spcBef>
              <a:spcAft>
                <a:spcPts val="1000"/>
              </a:spcAft>
              <a:buNone/>
            </a:pPr>
            <a:r>
              <a:rPr lang="en-US" sz="3600" dirty="0">
                <a:solidFill>
                  <a:srgbClr val="0070C0"/>
                </a:solidFill>
                <a:ea typeface="Calibri"/>
                <a:cs typeface="Times New Roman"/>
              </a:rPr>
              <a:t>During the day time, air over the ocean is cooler and heavier so it sinks. Then high pressure develops over the ocean. At night, the land is cooler than the ocean. Therefore, high pressure develops over the land.</a:t>
            </a:r>
          </a:p>
          <a:p>
            <a:pPr>
              <a:buNone/>
            </a:pPr>
            <a:endParaRPr lang="en-US" dirty="0" smtClean="0"/>
          </a:p>
          <a:p>
            <a:pPr>
              <a:buNone/>
            </a:pPr>
            <a:endParaRPr lang="en-US" dirty="0" smtClean="0"/>
          </a:p>
          <a:p>
            <a:pPr>
              <a:buNone/>
            </a:pPr>
            <a:endParaRPr lang="en-US" dirty="0" smtClean="0">
              <a:solidFill>
                <a:srgbClr val="030399"/>
              </a:solidFill>
            </a:endParaRPr>
          </a:p>
          <a:p>
            <a:pPr>
              <a:buFont typeface="Arial" charset="0"/>
              <a:buChar char="•"/>
            </a:pPr>
            <a:endParaRPr lang="en-US" dirty="0" smtClean="0">
              <a:solidFill>
                <a:srgbClr val="030399"/>
              </a:solidFill>
            </a:endParaRPr>
          </a:p>
        </p:txBody>
      </p:sp>
    </p:spTree>
    <p:extLst>
      <p:ext uri="{BB962C8B-B14F-4D97-AF65-F5344CB8AC3E}">
        <p14:creationId xmlns:p14="http://schemas.microsoft.com/office/powerpoint/2010/main" val="236787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nSpc>
                <a:spcPct val="115000"/>
              </a:lnSpc>
              <a:spcBef>
                <a:spcPts val="0"/>
              </a:spcBef>
              <a:spcAft>
                <a:spcPts val="1000"/>
              </a:spcAft>
            </a:pPr>
            <a:r>
              <a:rPr lang="en-US" sz="4000" dirty="0">
                <a:ea typeface="Calibri"/>
                <a:cs typeface="Times New Roman"/>
              </a:rPr>
              <a:t/>
            </a:r>
            <a:br>
              <a:rPr lang="en-US" sz="4000" dirty="0">
                <a:ea typeface="Calibri"/>
                <a:cs typeface="Times New Roman"/>
              </a:rPr>
            </a:br>
            <a:r>
              <a:rPr lang="en-US" dirty="0">
                <a:solidFill>
                  <a:schemeClr val="bg1"/>
                </a:solidFill>
                <a:ea typeface="Calibri"/>
                <a:cs typeface="Times New Roman"/>
              </a:rPr>
              <a:t>Low Pressure and High Pressure</a:t>
            </a:r>
            <a:r>
              <a:rPr lang="en-US" sz="4000" dirty="0" smtClean="0">
                <a:solidFill>
                  <a:schemeClr val="bg1"/>
                </a:solidFill>
                <a:ea typeface="Calibri"/>
                <a:cs typeface="Times New Roman"/>
              </a:rPr>
              <a:t/>
            </a:r>
            <a:br>
              <a:rPr lang="en-US" sz="4000" dirty="0" smtClean="0">
                <a:solidFill>
                  <a:schemeClr val="bg1"/>
                </a:solidFill>
                <a:ea typeface="Calibri"/>
                <a:cs typeface="Times New Roman"/>
              </a:rPr>
            </a:br>
            <a:endParaRPr lang="en-US" sz="6000" dirty="0" smtClean="0">
              <a:solidFill>
                <a:schemeClr val="bg1"/>
              </a:solidFill>
            </a:endParaRPr>
          </a:p>
        </p:txBody>
      </p:sp>
      <p:sp>
        <p:nvSpPr>
          <p:cNvPr id="3" name="Content Placeholder 2"/>
          <p:cNvSpPr>
            <a:spLocks noGrp="1"/>
          </p:cNvSpPr>
          <p:nvPr>
            <p:ph idx="1"/>
          </p:nvPr>
        </p:nvSpPr>
        <p:spPr>
          <a:xfrm>
            <a:off x="0" y="1295400"/>
            <a:ext cx="9144000" cy="5562600"/>
          </a:xfrm>
        </p:spPr>
        <p:style>
          <a:lnRef idx="0">
            <a:schemeClr val="accent1"/>
          </a:lnRef>
          <a:fillRef idx="3">
            <a:schemeClr val="accent1"/>
          </a:fillRef>
          <a:effectRef idx="3">
            <a:schemeClr val="accent1"/>
          </a:effectRef>
          <a:fontRef idx="minor">
            <a:schemeClr val="lt1"/>
          </a:fontRef>
        </p:style>
        <p:txBody>
          <a:bodyPr>
            <a:noAutofit/>
          </a:bodyPr>
          <a:lstStyle/>
          <a:p>
            <a:pPr marL="0" marR="0" indent="0" algn="just">
              <a:lnSpc>
                <a:spcPct val="115000"/>
              </a:lnSpc>
              <a:spcBef>
                <a:spcPts val="0"/>
              </a:spcBef>
              <a:spcAft>
                <a:spcPts val="1000"/>
              </a:spcAft>
              <a:buNone/>
            </a:pPr>
            <a:r>
              <a:rPr lang="en-US" sz="3600" dirty="0">
                <a:ea typeface="Calibri"/>
                <a:cs typeface="Times New Roman"/>
              </a:rPr>
              <a:t>In rainy season i.e. June – August, the land of Bangladesh is warmer than the Bay of Bengal. In winter season i.e. December – February, the land is cooler than the Bay of Bengal. These seasonal temperature contrasts of the land and the ocean develop high and low pressure systems. It produces monsoon wind system.</a:t>
            </a:r>
          </a:p>
          <a:p>
            <a:pPr marL="514350" indent="-514350">
              <a:buNone/>
            </a:pPr>
            <a:endParaRPr lang="en-US" sz="4400" dirty="0" smtClean="0"/>
          </a:p>
          <a:p>
            <a:pPr marL="514350" indent="-514350">
              <a:buNone/>
            </a:pPr>
            <a:endParaRPr lang="en-US" sz="4400" dirty="0"/>
          </a:p>
        </p:txBody>
      </p:sp>
    </p:spTree>
    <p:extLst>
      <p:ext uri="{BB962C8B-B14F-4D97-AF65-F5344CB8AC3E}">
        <p14:creationId xmlns:p14="http://schemas.microsoft.com/office/powerpoint/2010/main" val="2513842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4478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nSpc>
                <a:spcPct val="115000"/>
              </a:lnSpc>
              <a:spcBef>
                <a:spcPts val="0"/>
              </a:spcBef>
              <a:spcAft>
                <a:spcPts val="1000"/>
              </a:spcAft>
            </a:pP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dirty="0" smtClean="0">
                <a:solidFill>
                  <a:schemeClr val="bg1"/>
                </a:solidFill>
                <a:ea typeface="Calibri"/>
                <a:cs typeface="Times New Roman"/>
              </a:rPr>
              <a:t>The </a:t>
            </a:r>
            <a:r>
              <a:rPr lang="en-US" dirty="0">
                <a:solidFill>
                  <a:schemeClr val="bg1"/>
                </a:solidFill>
                <a:ea typeface="Calibri"/>
                <a:cs typeface="Times New Roman"/>
              </a:rPr>
              <a:t>Component of Weather and Climate</a:t>
            </a:r>
            <a:r>
              <a:rPr lang="en-US" sz="4000" dirty="0">
                <a:solidFill>
                  <a:schemeClr val="bg1"/>
                </a:solidFill>
                <a:ea typeface="Calibri"/>
                <a:cs typeface="Times New Roman"/>
              </a:rPr>
              <a:t/>
            </a:r>
            <a:br>
              <a:rPr lang="en-US" sz="4000" dirty="0">
                <a:solidFill>
                  <a:schemeClr val="bg1"/>
                </a:solidFill>
                <a:ea typeface="Calibri"/>
                <a:cs typeface="Times New Roman"/>
              </a:rPr>
            </a:br>
            <a:endParaRPr lang="en-US" sz="6000" dirty="0" smtClean="0">
              <a:solidFill>
                <a:schemeClr val="bg1"/>
              </a:solidFill>
            </a:endParaRPr>
          </a:p>
        </p:txBody>
      </p:sp>
      <p:sp>
        <p:nvSpPr>
          <p:cNvPr id="4" name="Content Placeholder 3"/>
          <p:cNvSpPr>
            <a:spLocks noGrp="1"/>
          </p:cNvSpPr>
          <p:nvPr>
            <p:ph idx="1"/>
          </p:nvPr>
        </p:nvSpPr>
        <p:spPr>
          <a:xfrm>
            <a:off x="152400" y="1752600"/>
            <a:ext cx="5562600" cy="4953000"/>
          </a:xfrm>
        </p:spPr>
        <p:style>
          <a:lnRef idx="1">
            <a:schemeClr val="accent5"/>
          </a:lnRef>
          <a:fillRef idx="2">
            <a:schemeClr val="accent5"/>
          </a:fillRef>
          <a:effectRef idx="1">
            <a:schemeClr val="accent5"/>
          </a:effectRef>
          <a:fontRef idx="minor">
            <a:schemeClr val="dk1"/>
          </a:fontRef>
        </p:style>
        <p:txBody>
          <a:bodyPr>
            <a:normAutofit/>
          </a:bodyPr>
          <a:lstStyle/>
          <a:p>
            <a:pPr marL="0" marR="0" indent="0" algn="ctr">
              <a:lnSpc>
                <a:spcPct val="115000"/>
              </a:lnSpc>
              <a:spcBef>
                <a:spcPts val="0"/>
              </a:spcBef>
              <a:spcAft>
                <a:spcPts val="1000"/>
              </a:spcAft>
              <a:buNone/>
            </a:pPr>
            <a:r>
              <a:rPr lang="en-US" sz="4000" dirty="0">
                <a:solidFill>
                  <a:srgbClr val="00B050"/>
                </a:solidFill>
                <a:ea typeface="Calibri"/>
                <a:cs typeface="Times New Roman"/>
              </a:rPr>
              <a:t>The elements of both weather and climate are same. These are temperature, humidity, wind, cloud, rain and air pressure.</a:t>
            </a:r>
          </a:p>
          <a:p>
            <a:pPr marL="0" indent="0">
              <a:buNone/>
            </a:pPr>
            <a:endParaRPr lang="en-US" dirty="0"/>
          </a:p>
        </p:txBody>
      </p:sp>
      <p:pic>
        <p:nvPicPr>
          <p:cNvPr id="12290" name="Picture 2" descr="D:\w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66108"/>
            <a:ext cx="2771859" cy="263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9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1">
              <a:lumMod val="75000"/>
            </a:schemeClr>
          </a:solidFill>
        </p:spPr>
        <p:txBody>
          <a:bodyPr>
            <a:normAutofit/>
          </a:bodyPr>
          <a:lstStyle/>
          <a:p>
            <a:r>
              <a:rPr lang="en-US" sz="4800" dirty="0" smtClean="0">
                <a:solidFill>
                  <a:srgbClr val="7030A0"/>
                </a:solidFill>
                <a:ea typeface="Calibri"/>
                <a:cs typeface="Times New Roman"/>
              </a:rPr>
              <a:t>Humidity</a:t>
            </a:r>
            <a:endParaRPr lang="en-US" sz="4800" dirty="0">
              <a:solidFill>
                <a:srgbClr val="7030A0"/>
              </a:solidFill>
            </a:endParaRPr>
          </a:p>
        </p:txBody>
      </p:sp>
      <p:sp>
        <p:nvSpPr>
          <p:cNvPr id="3" name="Content Placeholder 2"/>
          <p:cNvSpPr>
            <a:spLocks noGrp="1"/>
          </p:cNvSpPr>
          <p:nvPr>
            <p:ph idx="1"/>
          </p:nvPr>
        </p:nvSpPr>
        <p:spPr>
          <a:xfrm>
            <a:off x="0" y="1371600"/>
            <a:ext cx="9144000" cy="5486400"/>
          </a:xfrm>
        </p:spPr>
        <p:style>
          <a:lnRef idx="1">
            <a:schemeClr val="accent4"/>
          </a:lnRef>
          <a:fillRef idx="2">
            <a:schemeClr val="accent4"/>
          </a:fillRef>
          <a:effectRef idx="1">
            <a:schemeClr val="accent4"/>
          </a:effectRef>
          <a:fontRef idx="minor">
            <a:schemeClr val="dk1"/>
          </a:fontRef>
        </p:style>
        <p:txBody>
          <a:bodyPr/>
          <a:lstStyle/>
          <a:p>
            <a:pPr marL="0" indent="0">
              <a:buNone/>
            </a:pPr>
            <a:endParaRPr lang="en-US" dirty="0"/>
          </a:p>
        </p:txBody>
      </p:sp>
      <p:pic>
        <p:nvPicPr>
          <p:cNvPr id="11266" name="Picture 2" descr="D:\humid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781800" cy="363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9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nSpc>
                <a:spcPct val="115000"/>
              </a:lnSpc>
              <a:spcBef>
                <a:spcPts val="0"/>
              </a:spcBef>
              <a:spcAft>
                <a:spcPts val="1000"/>
              </a:spcAft>
            </a:pPr>
            <a:r>
              <a:rPr lang="en-US" sz="3600" dirty="0" smtClean="0">
                <a:solidFill>
                  <a:srgbClr val="0070C0"/>
                </a:solidFill>
                <a:ea typeface="Calibri"/>
                <a:cs typeface="Times New Roman"/>
              </a:rPr>
              <a:t/>
            </a:r>
            <a:br>
              <a:rPr lang="en-US" sz="3600" dirty="0" smtClean="0">
                <a:solidFill>
                  <a:srgbClr val="0070C0"/>
                </a:solidFill>
                <a:ea typeface="Calibri"/>
                <a:cs typeface="Times New Roman"/>
              </a:rPr>
            </a:br>
            <a:r>
              <a:rPr lang="en-US" sz="4000" dirty="0" smtClean="0">
                <a:solidFill>
                  <a:schemeClr val="bg1"/>
                </a:solidFill>
                <a:ea typeface="Calibri"/>
                <a:cs typeface="Times New Roman"/>
              </a:rPr>
              <a:t>The Components </a:t>
            </a:r>
            <a:r>
              <a:rPr lang="en-US" sz="4000" dirty="0">
                <a:solidFill>
                  <a:schemeClr val="bg1"/>
                </a:solidFill>
                <a:ea typeface="Calibri"/>
                <a:cs typeface="Times New Roman"/>
              </a:rPr>
              <a:t>of Weather and Climate</a:t>
            </a:r>
            <a:r>
              <a:rPr lang="en-US" sz="3600" dirty="0">
                <a:ea typeface="Calibri"/>
                <a:cs typeface="Times New Roman"/>
              </a:rPr>
              <a:t/>
            </a:r>
            <a:br>
              <a:rPr lang="en-US" sz="3600" dirty="0">
                <a:ea typeface="Calibri"/>
                <a:cs typeface="Times New Roman"/>
              </a:rPr>
            </a:br>
            <a:endParaRPr lang="en-US" sz="3600" dirty="0" smtClean="0"/>
          </a:p>
        </p:txBody>
      </p:sp>
      <p:sp>
        <p:nvSpPr>
          <p:cNvPr id="3" name="Content Placeholder 2"/>
          <p:cNvSpPr>
            <a:spLocks noGrp="1"/>
          </p:cNvSpPr>
          <p:nvPr>
            <p:ph idx="1"/>
          </p:nvPr>
        </p:nvSpPr>
        <p:spPr>
          <a:xfrm>
            <a:off x="0" y="1447800"/>
            <a:ext cx="9144000" cy="5410200"/>
          </a:xfrm>
        </p:spPr>
        <p:style>
          <a:lnRef idx="1">
            <a:schemeClr val="accent2"/>
          </a:lnRef>
          <a:fillRef idx="2">
            <a:schemeClr val="accent2"/>
          </a:fillRef>
          <a:effectRef idx="1">
            <a:schemeClr val="accent2"/>
          </a:effectRef>
          <a:fontRef idx="minor">
            <a:schemeClr val="dk1"/>
          </a:fontRef>
        </p:style>
        <p:txBody>
          <a:bodyPr>
            <a:noAutofit/>
          </a:bodyPr>
          <a:lstStyle/>
          <a:p>
            <a:pPr marL="0" marR="0" indent="0" algn="ctr">
              <a:lnSpc>
                <a:spcPct val="115000"/>
              </a:lnSpc>
              <a:spcBef>
                <a:spcPts val="0"/>
              </a:spcBef>
              <a:spcAft>
                <a:spcPts val="1000"/>
              </a:spcAft>
              <a:buNone/>
            </a:pPr>
            <a:r>
              <a:rPr lang="en-US" sz="4000" dirty="0">
                <a:solidFill>
                  <a:srgbClr val="FF0000"/>
                </a:solidFill>
                <a:ea typeface="Calibri"/>
                <a:cs typeface="Times New Roman"/>
              </a:rPr>
              <a:t>Humidity</a:t>
            </a:r>
            <a:r>
              <a:rPr lang="en-US" sz="4000" dirty="0">
                <a:solidFill>
                  <a:srgbClr val="0070C0"/>
                </a:solidFill>
                <a:ea typeface="Calibri"/>
                <a:cs typeface="Times New Roman"/>
              </a:rPr>
              <a:t> is the measure of how much moisture is in the air. The lower the humidity, the lesser the moisture in the air. During rainy season, the monthly average humidity and rainfall is higher than those in other months.</a:t>
            </a:r>
            <a:endParaRPr lang="en-US" sz="2400" dirty="0">
              <a:solidFill>
                <a:srgbClr val="0070C0"/>
              </a:solidFill>
              <a:ea typeface="Calibri"/>
              <a:cs typeface="Times New Roman"/>
            </a:endParaRPr>
          </a:p>
          <a:p>
            <a:pPr>
              <a:spcBef>
                <a:spcPts val="0"/>
              </a:spcBef>
              <a:buNone/>
            </a:pPr>
            <a:endParaRPr lang="en-US" sz="4000" dirty="0"/>
          </a:p>
        </p:txBody>
      </p:sp>
    </p:spTree>
    <p:extLst>
      <p:ext uri="{BB962C8B-B14F-4D97-AF65-F5344CB8AC3E}">
        <p14:creationId xmlns:p14="http://schemas.microsoft.com/office/powerpoint/2010/main" val="56989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95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sz="4900" dirty="0" smtClean="0">
                <a:solidFill>
                  <a:srgbClr val="7030A0"/>
                </a:solidFill>
                <a:ea typeface="Calibri"/>
                <a:cs typeface="Times New Roman"/>
              </a:rPr>
              <a:t>Extreme </a:t>
            </a:r>
            <a:r>
              <a:rPr lang="en-US" sz="4900" dirty="0">
                <a:solidFill>
                  <a:srgbClr val="7030A0"/>
                </a:solidFill>
                <a:ea typeface="Calibri"/>
                <a:cs typeface="Times New Roman"/>
              </a:rPr>
              <a:t>Weather</a:t>
            </a:r>
            <a:r>
              <a:rPr lang="en-US" sz="2800" dirty="0">
                <a:ea typeface="Calibri"/>
                <a:cs typeface="Times New Roman"/>
              </a:rPr>
              <a:t/>
            </a:r>
            <a:br>
              <a:rPr lang="en-US" sz="2800" dirty="0">
                <a:ea typeface="Calibri"/>
                <a:cs typeface="Times New Roman"/>
              </a:rPr>
            </a:br>
            <a:endParaRPr lang="en-US" b="1" dirty="0">
              <a:solidFill>
                <a:srgbClr val="7030A0"/>
              </a:solidFill>
            </a:endParaRPr>
          </a:p>
        </p:txBody>
      </p:sp>
      <p:sp>
        <p:nvSpPr>
          <p:cNvPr id="3" name="Content Placeholder 2"/>
          <p:cNvSpPr>
            <a:spLocks noGrp="1"/>
          </p:cNvSpPr>
          <p:nvPr>
            <p:ph idx="1"/>
          </p:nvPr>
        </p:nvSpPr>
        <p:spPr>
          <a:xfrm>
            <a:off x="0" y="1295400"/>
            <a:ext cx="9144000" cy="55626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marR="0" indent="0" algn="ctr">
              <a:lnSpc>
                <a:spcPct val="115000"/>
              </a:lnSpc>
              <a:spcBef>
                <a:spcPts val="0"/>
              </a:spcBef>
              <a:spcAft>
                <a:spcPts val="1000"/>
              </a:spcAft>
              <a:buNone/>
            </a:pPr>
            <a:r>
              <a:rPr lang="en-US" sz="4400" dirty="0" smtClean="0">
                <a:solidFill>
                  <a:srgbClr val="0070C0"/>
                </a:solidFill>
                <a:ea typeface="Calibri"/>
                <a:cs typeface="Times New Roman"/>
              </a:rPr>
              <a:t>Each </a:t>
            </a:r>
            <a:r>
              <a:rPr lang="en-US" sz="4400" dirty="0">
                <a:solidFill>
                  <a:srgbClr val="0070C0"/>
                </a:solidFill>
                <a:ea typeface="Calibri"/>
                <a:cs typeface="Times New Roman"/>
              </a:rPr>
              <a:t>of the weather components changes all the time. When one of the weather components changes beyond a normal range, we experience the extreme weather.</a:t>
            </a:r>
            <a:endParaRPr lang="en-US" sz="2800" dirty="0">
              <a:solidFill>
                <a:srgbClr val="0070C0"/>
              </a:solidFill>
              <a:ea typeface="Calibri"/>
              <a:cs typeface="Times New Roman"/>
            </a:endParaRPr>
          </a:p>
          <a:p>
            <a:pPr>
              <a:buNone/>
            </a:pPr>
            <a:endParaRPr lang="en-US" sz="4300" dirty="0" smtClean="0">
              <a:solidFill>
                <a:srgbClr val="002060"/>
              </a:solidFill>
            </a:endParaRPr>
          </a:p>
          <a:p>
            <a:pPr>
              <a:buNone/>
            </a:pPr>
            <a:r>
              <a:rPr lang="en-US" sz="4000" dirty="0" smtClean="0">
                <a:solidFill>
                  <a:srgbClr val="002060"/>
                </a:solidFill>
              </a:rPr>
              <a:t> </a:t>
            </a:r>
          </a:p>
          <a:p>
            <a:pPr>
              <a:buNone/>
            </a:pPr>
            <a:endParaRPr lang="en-US" dirty="0" smtClean="0"/>
          </a:p>
          <a:p>
            <a:pPr>
              <a:buNone/>
            </a:pPr>
            <a:endParaRPr lang="en-US" dirty="0" smtClean="0"/>
          </a:p>
          <a:p>
            <a:pPr>
              <a:buNone/>
            </a:pPr>
            <a:endParaRPr lang="en-US" dirty="0" smtClean="0"/>
          </a:p>
          <a:p>
            <a:pPr>
              <a:buNone/>
            </a:pPr>
            <a:endParaRPr lang="en-US" dirty="0" smtClean="0">
              <a:solidFill>
                <a:srgbClr val="030399"/>
              </a:solidFill>
            </a:endParaRPr>
          </a:p>
          <a:p>
            <a:pPr>
              <a:buFont typeface="Arial" charset="0"/>
              <a:buChar char="•"/>
            </a:pPr>
            <a:endParaRPr lang="en-US" dirty="0" smtClean="0">
              <a:solidFill>
                <a:srgbClr val="030399"/>
              </a:solidFill>
            </a:endParaRPr>
          </a:p>
        </p:txBody>
      </p:sp>
    </p:spTree>
    <p:extLst>
      <p:ext uri="{BB962C8B-B14F-4D97-AF65-F5344CB8AC3E}">
        <p14:creationId xmlns:p14="http://schemas.microsoft.com/office/powerpoint/2010/main" val="187083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15000"/>
              </a:lnSpc>
              <a:spcBef>
                <a:spcPts val="0"/>
              </a:spcBef>
              <a:spcAft>
                <a:spcPts val="1000"/>
              </a:spcAft>
            </a:pPr>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sz="4900" dirty="0" smtClean="0">
                <a:solidFill>
                  <a:srgbClr val="7030A0"/>
                </a:solidFill>
                <a:ea typeface="Calibri"/>
                <a:cs typeface="Times New Roman"/>
              </a:rPr>
              <a:t>Extreme </a:t>
            </a:r>
            <a:r>
              <a:rPr lang="en-US" sz="4900" dirty="0">
                <a:solidFill>
                  <a:srgbClr val="7030A0"/>
                </a:solidFill>
                <a:ea typeface="Calibri"/>
                <a:cs typeface="Times New Roman"/>
              </a:rPr>
              <a:t>Weather</a:t>
            </a:r>
            <a:r>
              <a:rPr lang="en-US" sz="2400" dirty="0">
                <a:ea typeface="Calibri"/>
                <a:cs typeface="Times New Roman"/>
              </a:rPr>
              <a:t/>
            </a:r>
            <a:br>
              <a:rPr lang="en-US" sz="2400" dirty="0">
                <a:ea typeface="Calibri"/>
                <a:cs typeface="Times New Roman"/>
              </a:rPr>
            </a:br>
            <a:endParaRPr lang="en-US" sz="4000" dirty="0">
              <a:solidFill>
                <a:srgbClr val="C00000"/>
              </a:solidFill>
            </a:endParaRPr>
          </a:p>
        </p:txBody>
      </p:sp>
      <p:sp>
        <p:nvSpPr>
          <p:cNvPr id="3" name="Content Placeholder 2"/>
          <p:cNvSpPr>
            <a:spLocks noGrp="1"/>
          </p:cNvSpPr>
          <p:nvPr>
            <p:ph idx="1"/>
          </p:nvPr>
        </p:nvSpPr>
        <p:spPr>
          <a:xfrm>
            <a:off x="0" y="1295400"/>
            <a:ext cx="9144000" cy="5562600"/>
          </a:xfrm>
          <a:ln/>
        </p:spPr>
        <p:style>
          <a:lnRef idx="1">
            <a:schemeClr val="accent5"/>
          </a:lnRef>
          <a:fillRef idx="2">
            <a:schemeClr val="accent5"/>
          </a:fillRef>
          <a:effectRef idx="1">
            <a:schemeClr val="accent5"/>
          </a:effectRef>
          <a:fontRef idx="minor">
            <a:schemeClr val="dk1"/>
          </a:fontRef>
        </p:style>
        <p:txBody>
          <a:bodyPr>
            <a:noAutofit/>
          </a:bodyPr>
          <a:lstStyle/>
          <a:p>
            <a:pPr marL="0" marR="0" indent="0" algn="ctr">
              <a:lnSpc>
                <a:spcPct val="115000"/>
              </a:lnSpc>
              <a:spcBef>
                <a:spcPts val="0"/>
              </a:spcBef>
              <a:spcAft>
                <a:spcPts val="1000"/>
              </a:spcAft>
              <a:buNone/>
            </a:pPr>
            <a:r>
              <a:rPr lang="en-US" sz="4000" dirty="0">
                <a:solidFill>
                  <a:srgbClr val="00B050"/>
                </a:solidFill>
                <a:ea typeface="Calibri"/>
                <a:cs typeface="Times New Roman"/>
              </a:rPr>
              <a:t>Some Common Extreme weather Conditions</a:t>
            </a:r>
            <a:r>
              <a:rPr lang="en-US" sz="3600" dirty="0">
                <a:solidFill>
                  <a:srgbClr val="7030A0"/>
                </a:solidFill>
                <a:ea typeface="Calibri"/>
                <a:cs typeface="Times New Roman"/>
              </a:rPr>
              <a:t> </a:t>
            </a:r>
          </a:p>
          <a:p>
            <a:pPr algn="just">
              <a:lnSpc>
                <a:spcPct val="115000"/>
              </a:lnSpc>
              <a:spcBef>
                <a:spcPts val="0"/>
              </a:spcBef>
              <a:buClr>
                <a:srgbClr val="0070C0"/>
              </a:buClr>
              <a:buSzPts val="1800"/>
              <a:buFont typeface="Wingdings" pitchFamily="2" charset="2"/>
              <a:buChar char="Ø"/>
            </a:pPr>
            <a:r>
              <a:rPr lang="en-US" sz="4000" dirty="0" smtClean="0">
                <a:solidFill>
                  <a:srgbClr val="0070C0"/>
                </a:solidFill>
                <a:ea typeface="Calibri"/>
                <a:cs typeface="Times New Roman"/>
              </a:rPr>
              <a:t>Heat </a:t>
            </a:r>
            <a:r>
              <a:rPr lang="en-US" sz="4000" dirty="0">
                <a:solidFill>
                  <a:srgbClr val="0070C0"/>
                </a:solidFill>
                <a:ea typeface="Calibri"/>
                <a:cs typeface="Times New Roman"/>
              </a:rPr>
              <a:t>Wave and Cold Wave</a:t>
            </a:r>
            <a:endParaRPr lang="en-US" sz="4000" dirty="0">
              <a:ea typeface="Calibri"/>
              <a:cs typeface="Times New Roman"/>
            </a:endParaRPr>
          </a:p>
          <a:p>
            <a:pPr algn="just">
              <a:lnSpc>
                <a:spcPct val="115000"/>
              </a:lnSpc>
              <a:spcBef>
                <a:spcPts val="0"/>
              </a:spcBef>
              <a:buClr>
                <a:srgbClr val="0070C0"/>
              </a:buClr>
              <a:buSzPts val="1800"/>
              <a:buFont typeface="Wingdings" pitchFamily="2" charset="2"/>
              <a:buChar char="Ø"/>
            </a:pPr>
            <a:r>
              <a:rPr lang="en-US" sz="4000" dirty="0" smtClean="0">
                <a:solidFill>
                  <a:srgbClr val="0070C0"/>
                </a:solidFill>
                <a:ea typeface="Calibri"/>
                <a:cs typeface="Times New Roman"/>
              </a:rPr>
              <a:t>Flood </a:t>
            </a:r>
            <a:r>
              <a:rPr lang="en-US" sz="4000" dirty="0">
                <a:solidFill>
                  <a:srgbClr val="0070C0"/>
                </a:solidFill>
                <a:ea typeface="Calibri"/>
                <a:cs typeface="Times New Roman"/>
              </a:rPr>
              <a:t>and </a:t>
            </a:r>
            <a:r>
              <a:rPr lang="en-US" sz="4000" dirty="0" err="1">
                <a:solidFill>
                  <a:srgbClr val="0070C0"/>
                </a:solidFill>
                <a:ea typeface="Calibri"/>
                <a:cs typeface="Times New Roman"/>
              </a:rPr>
              <a:t>Daught</a:t>
            </a:r>
            <a:endParaRPr lang="en-US" sz="4000" dirty="0">
              <a:ea typeface="Calibri"/>
              <a:cs typeface="Times New Roman"/>
            </a:endParaRPr>
          </a:p>
          <a:p>
            <a:pPr algn="just">
              <a:lnSpc>
                <a:spcPct val="115000"/>
              </a:lnSpc>
              <a:spcBef>
                <a:spcPts val="0"/>
              </a:spcBef>
              <a:buClr>
                <a:srgbClr val="0070C0"/>
              </a:buClr>
              <a:buSzPts val="1800"/>
              <a:buFont typeface="Wingdings" pitchFamily="2" charset="2"/>
              <a:buChar char="Ø"/>
            </a:pPr>
            <a:r>
              <a:rPr lang="en-US" sz="4000" dirty="0" err="1" smtClean="0">
                <a:solidFill>
                  <a:srgbClr val="0070C0"/>
                </a:solidFill>
                <a:ea typeface="Calibri"/>
                <a:cs typeface="Times New Roman"/>
              </a:rPr>
              <a:t>Nor’wester</a:t>
            </a:r>
            <a:r>
              <a:rPr lang="en-US" sz="4000" dirty="0" smtClean="0">
                <a:solidFill>
                  <a:srgbClr val="0070C0"/>
                </a:solidFill>
                <a:ea typeface="Calibri"/>
                <a:cs typeface="Times New Roman"/>
              </a:rPr>
              <a:t> </a:t>
            </a:r>
            <a:r>
              <a:rPr lang="en-US" sz="4000" dirty="0">
                <a:solidFill>
                  <a:srgbClr val="0070C0"/>
                </a:solidFill>
                <a:ea typeface="Calibri"/>
                <a:cs typeface="Times New Roman"/>
              </a:rPr>
              <a:t>(</a:t>
            </a:r>
            <a:r>
              <a:rPr lang="en-US" sz="4000" dirty="0" err="1">
                <a:solidFill>
                  <a:srgbClr val="0070C0"/>
                </a:solidFill>
                <a:ea typeface="Calibri"/>
                <a:cs typeface="Times New Roman"/>
              </a:rPr>
              <a:t>Kal</a:t>
            </a:r>
            <a:r>
              <a:rPr lang="en-US" sz="4000" dirty="0">
                <a:solidFill>
                  <a:srgbClr val="0070C0"/>
                </a:solidFill>
                <a:ea typeface="Calibri"/>
                <a:cs typeface="Times New Roman"/>
              </a:rPr>
              <a:t> – </a:t>
            </a:r>
            <a:r>
              <a:rPr lang="en-US" sz="4000" dirty="0" err="1">
                <a:solidFill>
                  <a:srgbClr val="0070C0"/>
                </a:solidFill>
                <a:ea typeface="Calibri"/>
                <a:cs typeface="Times New Roman"/>
              </a:rPr>
              <a:t>Baishakhi</a:t>
            </a:r>
            <a:r>
              <a:rPr lang="en-US" sz="4000" dirty="0">
                <a:solidFill>
                  <a:srgbClr val="0070C0"/>
                </a:solidFill>
                <a:ea typeface="Calibri"/>
                <a:cs typeface="Times New Roman"/>
              </a:rPr>
              <a:t>)</a:t>
            </a:r>
            <a:endParaRPr lang="en-US" sz="4000" dirty="0">
              <a:ea typeface="Calibri"/>
              <a:cs typeface="Times New Roman"/>
            </a:endParaRPr>
          </a:p>
          <a:p>
            <a:pPr algn="just">
              <a:lnSpc>
                <a:spcPct val="115000"/>
              </a:lnSpc>
              <a:spcBef>
                <a:spcPts val="0"/>
              </a:spcBef>
              <a:buClr>
                <a:srgbClr val="0070C0"/>
              </a:buClr>
              <a:buSzPts val="1800"/>
              <a:buFont typeface="Wingdings" pitchFamily="2" charset="2"/>
              <a:buChar char="Ø"/>
            </a:pPr>
            <a:r>
              <a:rPr lang="en-US" sz="4000" dirty="0" smtClean="0">
                <a:solidFill>
                  <a:srgbClr val="0070C0"/>
                </a:solidFill>
                <a:ea typeface="Calibri"/>
                <a:cs typeface="Times New Roman"/>
              </a:rPr>
              <a:t>Tornado</a:t>
            </a:r>
            <a:endParaRPr lang="en-US" sz="4000" dirty="0">
              <a:ea typeface="Calibri"/>
              <a:cs typeface="Times New Roman"/>
            </a:endParaRPr>
          </a:p>
          <a:p>
            <a:pPr algn="just">
              <a:lnSpc>
                <a:spcPct val="115000"/>
              </a:lnSpc>
              <a:spcBef>
                <a:spcPts val="0"/>
              </a:spcBef>
              <a:spcAft>
                <a:spcPts val="1000"/>
              </a:spcAft>
              <a:buClr>
                <a:srgbClr val="0070C0"/>
              </a:buClr>
              <a:buSzPts val="1800"/>
              <a:buFont typeface="Wingdings" pitchFamily="2" charset="2"/>
              <a:buChar char="Ø"/>
            </a:pPr>
            <a:r>
              <a:rPr lang="en-US" sz="4000" dirty="0" smtClean="0">
                <a:solidFill>
                  <a:srgbClr val="0070C0"/>
                </a:solidFill>
                <a:ea typeface="Calibri"/>
                <a:cs typeface="Times New Roman"/>
              </a:rPr>
              <a:t>Cyclone</a:t>
            </a:r>
            <a:endParaRPr lang="en-US" sz="4000" dirty="0">
              <a:ea typeface="Calibri"/>
              <a:cs typeface="Times New Roman"/>
            </a:endParaRPr>
          </a:p>
          <a:p>
            <a:pPr marL="514350" indent="-514350">
              <a:buNone/>
            </a:pPr>
            <a:endParaRPr lang="en-US" sz="4400" dirty="0" smtClean="0"/>
          </a:p>
        </p:txBody>
      </p:sp>
    </p:spTree>
    <p:extLst>
      <p:ext uri="{BB962C8B-B14F-4D97-AF65-F5344CB8AC3E}">
        <p14:creationId xmlns:p14="http://schemas.microsoft.com/office/powerpoint/2010/main" val="1817657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a:solidFill>
                  <a:srgbClr val="0070C0"/>
                </a:solidFill>
                <a:ea typeface="Calibri"/>
                <a:cs typeface="Times New Roman"/>
              </a:rPr>
              <a:t>Extreme Weather</a:t>
            </a:r>
            <a:endParaRPr lang="en-US" dirty="0">
              <a:solidFill>
                <a:srgbClr val="C00000"/>
              </a:solidFill>
            </a:endParaRPr>
          </a:p>
        </p:txBody>
      </p:sp>
      <p:sp>
        <p:nvSpPr>
          <p:cNvPr id="3" name="Content Placeholder 2"/>
          <p:cNvSpPr>
            <a:spLocks noGrp="1"/>
          </p:cNvSpPr>
          <p:nvPr>
            <p:ph idx="1"/>
          </p:nvPr>
        </p:nvSpPr>
        <p:spPr>
          <a:xfrm>
            <a:off x="0" y="1295400"/>
            <a:ext cx="4800600" cy="5541818"/>
          </a:xfrm>
          <a:ln/>
        </p:spPr>
        <p:style>
          <a:lnRef idx="1">
            <a:schemeClr val="accent5"/>
          </a:lnRef>
          <a:fillRef idx="2">
            <a:schemeClr val="accent5"/>
          </a:fillRef>
          <a:effectRef idx="1">
            <a:schemeClr val="accent5"/>
          </a:effectRef>
          <a:fontRef idx="minor">
            <a:schemeClr val="dk1"/>
          </a:fontRef>
        </p:style>
        <p:txBody>
          <a:bodyPr>
            <a:noAutofit/>
          </a:bodyPr>
          <a:lstStyle/>
          <a:p>
            <a:pPr marL="0" marR="0" indent="0" algn="ctr">
              <a:lnSpc>
                <a:spcPct val="115000"/>
              </a:lnSpc>
              <a:spcBef>
                <a:spcPts val="0"/>
              </a:spcBef>
              <a:spcAft>
                <a:spcPts val="1000"/>
              </a:spcAft>
              <a:buNone/>
            </a:pPr>
            <a:r>
              <a:rPr lang="en-US" sz="4000" dirty="0">
                <a:solidFill>
                  <a:srgbClr val="FF0000"/>
                </a:solidFill>
                <a:ea typeface="Calibri"/>
                <a:cs typeface="Times New Roman"/>
              </a:rPr>
              <a:t>Heat Wave </a:t>
            </a:r>
          </a:p>
          <a:p>
            <a:pPr marL="0" marR="0" indent="0" algn="ctr">
              <a:lnSpc>
                <a:spcPct val="115000"/>
              </a:lnSpc>
              <a:spcBef>
                <a:spcPts val="0"/>
              </a:spcBef>
              <a:spcAft>
                <a:spcPts val="1000"/>
              </a:spcAft>
              <a:buNone/>
            </a:pPr>
            <a:r>
              <a:rPr lang="en-US" sz="3600" dirty="0">
                <a:solidFill>
                  <a:srgbClr val="00B050"/>
                </a:solidFill>
                <a:ea typeface="Calibri"/>
                <a:cs typeface="Times New Roman"/>
              </a:rPr>
              <a:t>A heat wave is a prolonged period of excessively hot weather.</a:t>
            </a:r>
          </a:p>
          <a:p>
            <a:pPr marL="514350" indent="-514350">
              <a:buNone/>
            </a:pPr>
            <a:endParaRPr lang="en-US" sz="4400" dirty="0" smtClean="0"/>
          </a:p>
        </p:txBody>
      </p:sp>
      <p:pic>
        <p:nvPicPr>
          <p:cNvPr id="10242" name="Picture 2" descr="D:\heat wav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4" y="4278457"/>
            <a:ext cx="372427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D:\heat wave 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1405848"/>
            <a:ext cx="3733799" cy="273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9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399" cy="1020762"/>
          </a:xfrm>
          <a:solidFill>
            <a:srgbClr val="0070C0"/>
          </a:solidFill>
        </p:spPr>
        <p:txBody>
          <a:bodyPr>
            <a:noAutofit/>
          </a:bodyPr>
          <a:lstStyle/>
          <a:p>
            <a:r>
              <a:rPr lang="en-US" dirty="0">
                <a:solidFill>
                  <a:srgbClr val="FF0000"/>
                </a:solidFill>
                <a:ea typeface="Calibri"/>
                <a:cs typeface="Times New Roman"/>
              </a:rPr>
              <a:t>Extreme Weather</a:t>
            </a:r>
            <a:endParaRPr lang="en-US" dirty="0">
              <a:solidFill>
                <a:srgbClr val="FF0000"/>
              </a:solidFill>
            </a:endParaRPr>
          </a:p>
        </p:txBody>
      </p:sp>
      <p:sp>
        <p:nvSpPr>
          <p:cNvPr id="3" name="Content Placeholder 2"/>
          <p:cNvSpPr>
            <a:spLocks noGrp="1"/>
          </p:cNvSpPr>
          <p:nvPr>
            <p:ph idx="1"/>
          </p:nvPr>
        </p:nvSpPr>
        <p:spPr>
          <a:xfrm>
            <a:off x="152400" y="1371600"/>
            <a:ext cx="4038600" cy="5334000"/>
          </a:xfrm>
          <a:solidFill>
            <a:schemeClr val="accent4">
              <a:lumMod val="40000"/>
              <a:lumOff val="60000"/>
            </a:schemeClr>
          </a:solidFill>
        </p:spPr>
        <p:txBody>
          <a:bodyPr>
            <a:normAutofit fontScale="92500" lnSpcReduction="10000"/>
          </a:bodyPr>
          <a:lstStyle/>
          <a:p>
            <a:pPr marL="0" lvl="0" indent="0" algn="ctr">
              <a:lnSpc>
                <a:spcPct val="115000"/>
              </a:lnSpc>
              <a:spcBef>
                <a:spcPts val="0"/>
              </a:spcBef>
              <a:spcAft>
                <a:spcPts val="1000"/>
              </a:spcAft>
              <a:buNone/>
            </a:pPr>
            <a:r>
              <a:rPr lang="en-US" sz="4200" dirty="0">
                <a:solidFill>
                  <a:srgbClr val="0070C0"/>
                </a:solidFill>
                <a:ea typeface="Calibri"/>
                <a:cs typeface="Times New Roman"/>
              </a:rPr>
              <a:t>Cold Wave</a:t>
            </a:r>
            <a:endParaRPr lang="en-US" sz="4200" dirty="0">
              <a:solidFill>
                <a:prstClr val="black"/>
              </a:solidFill>
              <a:ea typeface="Calibri"/>
              <a:cs typeface="Times New Roman"/>
            </a:endParaRPr>
          </a:p>
          <a:p>
            <a:pPr marL="0" lvl="0" indent="0">
              <a:lnSpc>
                <a:spcPct val="115000"/>
              </a:lnSpc>
              <a:spcBef>
                <a:spcPts val="0"/>
              </a:spcBef>
              <a:spcAft>
                <a:spcPts val="1000"/>
              </a:spcAft>
              <a:buNone/>
            </a:pPr>
            <a:r>
              <a:rPr lang="en-US" sz="3600" dirty="0">
                <a:solidFill>
                  <a:srgbClr val="00B050"/>
                </a:solidFill>
                <a:ea typeface="Calibri"/>
                <a:cs typeface="Times New Roman"/>
              </a:rPr>
              <a:t>Occurrences of extreme low temperature in association with incursion of dry cold winds from north into our country are known as cold waves.</a:t>
            </a:r>
          </a:p>
          <a:p>
            <a:pPr marL="0" indent="0">
              <a:buNone/>
            </a:pPr>
            <a:endParaRPr lang="en-US" dirty="0"/>
          </a:p>
        </p:txBody>
      </p:sp>
      <p:pic>
        <p:nvPicPr>
          <p:cNvPr id="9218" name="Picture 2" descr="D:\cold wav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147455"/>
            <a:ext cx="4548187" cy="32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8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8" y="-6927"/>
            <a:ext cx="8763001" cy="1524000"/>
          </a:xfrm>
          <a:solidFill>
            <a:schemeClr val="accent5">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lvl="0">
              <a:lnSpc>
                <a:spcPct val="115000"/>
              </a:lnSpc>
              <a:spcBef>
                <a:spcPts val="0"/>
              </a:spcBef>
              <a:spcAft>
                <a:spcPts val="1000"/>
              </a:spcAft>
            </a:pPr>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sz="4000" dirty="0">
                <a:solidFill>
                  <a:srgbClr val="0070C0"/>
                </a:solidFill>
                <a:ea typeface="Calibri"/>
                <a:cs typeface="Times New Roman"/>
              </a:rPr>
              <a:t/>
            </a:r>
            <a:br>
              <a:rPr lang="en-US" sz="4000" dirty="0">
                <a:solidFill>
                  <a:srgbClr val="0070C0"/>
                </a:solidFill>
                <a:ea typeface="Calibri"/>
                <a:cs typeface="Times New Roman"/>
              </a:rPr>
            </a:br>
            <a:r>
              <a:rPr lang="en-US" dirty="0" smtClean="0">
                <a:solidFill>
                  <a:srgbClr val="0070C0"/>
                </a:solidFill>
                <a:ea typeface="Calibri"/>
                <a:cs typeface="Times New Roman"/>
              </a:rPr>
              <a:t>Extreme Weather</a:t>
            </a:r>
            <a:r>
              <a:rPr lang="en-US" sz="4900" dirty="0" smtClean="0">
                <a:solidFill>
                  <a:srgbClr val="0070C0"/>
                </a:solidFill>
                <a:ea typeface="Calibri"/>
                <a:cs typeface="Times New Roman"/>
              </a:rPr>
              <a:t/>
            </a:r>
            <a:br>
              <a:rPr lang="en-US" sz="4900" dirty="0" smtClean="0">
                <a:solidFill>
                  <a:srgbClr val="0070C0"/>
                </a:solidFill>
                <a:ea typeface="Calibri"/>
                <a:cs typeface="Times New Roman"/>
              </a:rPr>
            </a:br>
            <a:r>
              <a:rPr lang="en-US" sz="4000" dirty="0">
                <a:solidFill>
                  <a:srgbClr val="0070C0"/>
                </a:solidFill>
                <a:ea typeface="Calibri"/>
                <a:cs typeface="Times New Roman"/>
              </a:rPr>
              <a:t>Flood</a:t>
            </a:r>
            <a:r>
              <a:rPr lang="en-US" sz="4000" dirty="0">
                <a:solidFill>
                  <a:prstClr val="black"/>
                </a:solidFill>
                <a:ea typeface="Calibri"/>
                <a:cs typeface="Times New Roman"/>
              </a:rPr>
              <a:t/>
            </a:r>
            <a:br>
              <a:rPr lang="en-US" sz="4000" dirty="0">
                <a:solidFill>
                  <a:prstClr val="black"/>
                </a:solidFill>
                <a:ea typeface="Calibri"/>
                <a:cs typeface="Times New Roman"/>
              </a:rPr>
            </a:br>
            <a:r>
              <a:rPr lang="en-US" sz="4900" dirty="0" smtClean="0">
                <a:solidFill>
                  <a:srgbClr val="0070C0"/>
                </a:solidFill>
                <a:ea typeface="Calibri"/>
                <a:cs typeface="Times New Roman"/>
              </a:rPr>
              <a:t/>
            </a:r>
            <a:br>
              <a:rPr lang="en-US" sz="4900" dirty="0" smtClean="0">
                <a:solidFill>
                  <a:srgbClr val="0070C0"/>
                </a:solidFill>
                <a:ea typeface="Calibri"/>
                <a:cs typeface="Times New Roman"/>
              </a:rPr>
            </a:br>
            <a:r>
              <a:rPr lang="en-US" sz="2400" dirty="0">
                <a:ea typeface="Calibri"/>
                <a:cs typeface="Times New Roman"/>
              </a:rPr>
              <a:t/>
            </a:r>
            <a:br>
              <a:rPr lang="en-US" sz="2400" dirty="0">
                <a:ea typeface="Calibri"/>
                <a:cs typeface="Times New Roman"/>
              </a:rPr>
            </a:br>
            <a:endParaRPr lang="en-US" sz="4000" dirty="0">
              <a:solidFill>
                <a:srgbClr val="C00000"/>
              </a:solidFill>
            </a:endParaRPr>
          </a:p>
        </p:txBody>
      </p:sp>
      <p:sp>
        <p:nvSpPr>
          <p:cNvPr id="3" name="Content Placeholder 2"/>
          <p:cNvSpPr>
            <a:spLocks noGrp="1"/>
          </p:cNvSpPr>
          <p:nvPr>
            <p:ph idx="1"/>
          </p:nvPr>
        </p:nvSpPr>
        <p:spPr>
          <a:xfrm>
            <a:off x="152400" y="1600200"/>
            <a:ext cx="8763000" cy="4953000"/>
          </a:xfrm>
          <a:solidFill>
            <a:schemeClr val="accent5">
              <a:lumMod val="20000"/>
              <a:lumOff val="80000"/>
            </a:schemeClr>
          </a:solidFill>
          <a:ln>
            <a:solidFill>
              <a:schemeClr val="bg1">
                <a:lumMod val="65000"/>
              </a:schemeClr>
            </a:solidFill>
          </a:ln>
        </p:spPr>
        <p:txBody>
          <a:bodyPr>
            <a:noAutofit/>
          </a:bodyPr>
          <a:lstStyle/>
          <a:p>
            <a:pPr marL="0" marR="0" indent="0" algn="just">
              <a:lnSpc>
                <a:spcPct val="115000"/>
              </a:lnSpc>
              <a:spcBef>
                <a:spcPts val="0"/>
              </a:spcBef>
              <a:spcAft>
                <a:spcPts val="1000"/>
              </a:spcAft>
              <a:buNone/>
            </a:pPr>
            <a:r>
              <a:rPr lang="en-US" dirty="0" smtClean="0">
                <a:ea typeface="Calibri"/>
                <a:cs typeface="Times New Roman"/>
              </a:rPr>
              <a:t>In </a:t>
            </a:r>
            <a:r>
              <a:rPr lang="en-US" dirty="0">
                <a:ea typeface="Calibri"/>
                <a:cs typeface="Times New Roman"/>
              </a:rPr>
              <a:t>every rainy season about one –fifth of Bangladesh flooded, and extreme years, two-third of land can be submerged in floodwater. It is because of our topography and climate</a:t>
            </a:r>
            <a:r>
              <a:rPr lang="en-US" dirty="0" smtClean="0">
                <a:ea typeface="Calibri"/>
                <a:cs typeface="Times New Roman"/>
              </a:rPr>
              <a:t>.</a:t>
            </a:r>
          </a:p>
          <a:p>
            <a:pPr marL="0" marR="0" indent="0" algn="just">
              <a:lnSpc>
                <a:spcPct val="115000"/>
              </a:lnSpc>
              <a:spcBef>
                <a:spcPts val="0"/>
              </a:spcBef>
              <a:spcAft>
                <a:spcPts val="1000"/>
              </a:spcAft>
              <a:buNone/>
            </a:pPr>
            <a:endParaRPr lang="en-US" dirty="0">
              <a:ea typeface="Calibri"/>
              <a:cs typeface="Times New Roman"/>
            </a:endParaRPr>
          </a:p>
          <a:p>
            <a:pPr marL="514350" indent="-514350">
              <a:buNone/>
            </a:pPr>
            <a:endParaRPr lang="en-US" sz="4400" dirty="0" smtClean="0"/>
          </a:p>
        </p:txBody>
      </p:sp>
      <p:pic>
        <p:nvPicPr>
          <p:cNvPr id="8194" name="Picture 2" descr="D:\floo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736" y="4191000"/>
            <a:ext cx="3712064" cy="238399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FLOOD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54" y="4169206"/>
            <a:ext cx="3948545" cy="23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57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WC top shee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371600"/>
            <a:ext cx="8229600" cy="3048000"/>
          </a:xfrm>
        </p:spPr>
        <p:txBody>
          <a:bodyPr>
            <a:normAutofit/>
          </a:bodyPr>
          <a:lstStyle/>
          <a:p>
            <a:pPr marL="0" indent="0">
              <a:buNone/>
            </a:pPr>
            <a:r>
              <a:rPr lang="en-US" sz="4000" dirty="0" smtClean="0">
                <a:solidFill>
                  <a:schemeClr val="bg1"/>
                </a:solidFill>
                <a:latin typeface="Comic Sans MS" pitchFamily="66" charset="0"/>
              </a:rPr>
              <a:t>Elementary science</a:t>
            </a:r>
          </a:p>
          <a:p>
            <a:pPr marL="0" indent="0">
              <a:buNone/>
            </a:pPr>
            <a:r>
              <a:rPr lang="en-US" sz="4000" dirty="0" smtClean="0">
                <a:solidFill>
                  <a:schemeClr val="bg1"/>
                </a:solidFill>
                <a:latin typeface="Comic Sans MS" pitchFamily="66" charset="0"/>
              </a:rPr>
              <a:t>Class: Five</a:t>
            </a:r>
          </a:p>
          <a:p>
            <a:pPr marL="0" indent="0">
              <a:buNone/>
            </a:pPr>
            <a:r>
              <a:rPr lang="en-US" sz="4000" dirty="0" smtClean="0">
                <a:solidFill>
                  <a:schemeClr val="accent6">
                    <a:lumMod val="75000"/>
                  </a:schemeClr>
                </a:solidFill>
                <a:latin typeface="Comic Sans MS" pitchFamily="66" charset="0"/>
              </a:rPr>
              <a:t>Chapter 11</a:t>
            </a:r>
          </a:p>
          <a:p>
            <a:pPr marL="0" indent="0">
              <a:buNone/>
            </a:pPr>
            <a:r>
              <a:rPr lang="en-US" sz="4000" dirty="0" smtClean="0">
                <a:solidFill>
                  <a:schemeClr val="accent6">
                    <a:lumMod val="75000"/>
                  </a:schemeClr>
                </a:solidFill>
                <a:latin typeface="Comic Sans MS" pitchFamily="66" charset="0"/>
              </a:rPr>
              <a:t>Weather and Climate</a:t>
            </a:r>
            <a:endParaRPr lang="en-US" sz="4000" dirty="0">
              <a:solidFill>
                <a:schemeClr val="accent6">
                  <a:lumMod val="75000"/>
                </a:schemeClr>
              </a:solidFill>
              <a:latin typeface="Comic Sans MS" pitchFamily="66" charset="0"/>
            </a:endParaRPr>
          </a:p>
        </p:txBody>
      </p:sp>
    </p:spTree>
    <p:extLst>
      <p:ext uri="{BB962C8B-B14F-4D97-AF65-F5344CB8AC3E}">
        <p14:creationId xmlns:p14="http://schemas.microsoft.com/office/powerpoint/2010/main" val="317975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34143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a:solidFill>
                  <a:srgbClr val="0070C0"/>
                </a:solidFill>
                <a:ea typeface="Calibri"/>
                <a:cs typeface="Times New Roman"/>
              </a:rPr>
              <a:t>Extreme Weather</a:t>
            </a:r>
            <a:br>
              <a:rPr lang="en-US" dirty="0">
                <a:solidFill>
                  <a:srgbClr val="0070C0"/>
                </a:solidFill>
                <a:ea typeface="Calibri"/>
                <a:cs typeface="Times New Roman"/>
              </a:rPr>
            </a:br>
            <a:r>
              <a:rPr lang="en-US" sz="4000" dirty="0" smtClean="0">
                <a:solidFill>
                  <a:srgbClr val="0070C0"/>
                </a:solidFill>
                <a:ea typeface="Calibri"/>
                <a:cs typeface="Times New Roman"/>
              </a:rPr>
              <a:t>Draught</a:t>
            </a:r>
            <a:endParaRPr lang="en-US" sz="4000" dirty="0"/>
          </a:p>
        </p:txBody>
      </p:sp>
      <p:sp>
        <p:nvSpPr>
          <p:cNvPr id="3" name="Content Placeholder 2"/>
          <p:cNvSpPr>
            <a:spLocks noGrp="1"/>
          </p:cNvSpPr>
          <p:nvPr>
            <p:ph idx="1"/>
          </p:nvPr>
        </p:nvSpPr>
        <p:spPr>
          <a:xfrm>
            <a:off x="76200" y="1524000"/>
            <a:ext cx="8991600" cy="5181600"/>
          </a:xfrm>
        </p:spPr>
        <p:txBody>
          <a:bodyPr/>
          <a:lstStyle/>
          <a:p>
            <a:pPr marL="0" lvl="0" indent="0" algn="ctr">
              <a:lnSpc>
                <a:spcPct val="115000"/>
              </a:lnSpc>
              <a:spcBef>
                <a:spcPts val="0"/>
              </a:spcBef>
              <a:spcAft>
                <a:spcPts val="1000"/>
              </a:spcAft>
              <a:buNone/>
            </a:pPr>
            <a:r>
              <a:rPr lang="en-US" dirty="0">
                <a:solidFill>
                  <a:srgbClr val="00B050"/>
                </a:solidFill>
                <a:ea typeface="Calibri"/>
                <a:cs typeface="Times New Roman"/>
              </a:rPr>
              <a:t>A usually long period of dry weather is called as drought</a:t>
            </a:r>
            <a:r>
              <a:rPr lang="en-US" dirty="0" smtClean="0">
                <a:solidFill>
                  <a:srgbClr val="00B050"/>
                </a:solidFill>
                <a:ea typeface="Calibri"/>
                <a:cs typeface="Times New Roman"/>
              </a:rPr>
              <a:t>.</a:t>
            </a:r>
          </a:p>
          <a:p>
            <a:pPr marL="0" lvl="0" indent="0" algn="just">
              <a:lnSpc>
                <a:spcPct val="115000"/>
              </a:lnSpc>
              <a:spcBef>
                <a:spcPts val="0"/>
              </a:spcBef>
              <a:spcAft>
                <a:spcPts val="1000"/>
              </a:spcAft>
              <a:buNone/>
            </a:pPr>
            <a:endParaRPr lang="en-US" dirty="0">
              <a:solidFill>
                <a:prstClr val="black"/>
              </a:solidFill>
              <a:ea typeface="Calibri"/>
              <a:cs typeface="Times New Roman"/>
            </a:endParaRPr>
          </a:p>
          <a:p>
            <a:pPr marL="0" indent="0">
              <a:buNone/>
            </a:pPr>
            <a:endParaRPr lang="en-US" dirty="0"/>
          </a:p>
        </p:txBody>
      </p:sp>
      <p:pic>
        <p:nvPicPr>
          <p:cNvPr id="7170" name="Picture 2" descr="D:\draug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964" y="3319896"/>
            <a:ext cx="4454236" cy="282459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draugh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1989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4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chemeClr val="accent3">
              <a:lumMod val="60000"/>
              <a:lumOff val="40000"/>
            </a:schemeClr>
          </a:solidFill>
        </p:spPr>
        <p:txBody>
          <a:bodyPr>
            <a:normAutofit fontScale="90000"/>
          </a:bodyPr>
          <a:lstStyle/>
          <a:p>
            <a:pPr lvl="0">
              <a:lnSpc>
                <a:spcPct val="115000"/>
              </a:lnSpc>
              <a:spcBef>
                <a:spcPts val="0"/>
              </a:spcBef>
              <a:spcAft>
                <a:spcPts val="1000"/>
              </a:spcAft>
            </a:pP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dirty="0" smtClean="0">
                <a:solidFill>
                  <a:srgbClr val="0070C0"/>
                </a:solidFill>
                <a:ea typeface="Calibri"/>
                <a:cs typeface="Times New Roman"/>
              </a:rPr>
              <a:t>Extreme Weather</a:t>
            </a:r>
            <a:r>
              <a:rPr lang="en-US" dirty="0">
                <a:solidFill>
                  <a:srgbClr val="0070C0"/>
                </a:solidFill>
                <a:ea typeface="Calibri"/>
                <a:cs typeface="Times New Roman"/>
              </a:rPr>
              <a:t/>
            </a:r>
            <a:br>
              <a:rPr lang="en-US" dirty="0">
                <a:solidFill>
                  <a:srgbClr val="0070C0"/>
                </a:solidFill>
                <a:ea typeface="Calibri"/>
                <a:cs typeface="Times New Roman"/>
              </a:rPr>
            </a:br>
            <a:r>
              <a:rPr lang="en-US" sz="4000" dirty="0" err="1">
                <a:solidFill>
                  <a:srgbClr val="0070C0"/>
                </a:solidFill>
                <a:ea typeface="Calibri"/>
                <a:cs typeface="Times New Roman"/>
              </a:rPr>
              <a:t>Nor’wester</a:t>
            </a:r>
            <a:r>
              <a:rPr lang="en-US" sz="4000" dirty="0">
                <a:solidFill>
                  <a:srgbClr val="0070C0"/>
                </a:solidFill>
                <a:ea typeface="Calibri"/>
                <a:cs typeface="Times New Roman"/>
              </a:rPr>
              <a:t> (</a:t>
            </a:r>
            <a:r>
              <a:rPr lang="en-US" sz="4000" dirty="0" err="1">
                <a:solidFill>
                  <a:srgbClr val="0070C0"/>
                </a:solidFill>
                <a:ea typeface="Calibri"/>
                <a:cs typeface="Times New Roman"/>
              </a:rPr>
              <a:t>Kal</a:t>
            </a:r>
            <a:r>
              <a:rPr lang="en-US" sz="4000" dirty="0">
                <a:solidFill>
                  <a:srgbClr val="0070C0"/>
                </a:solidFill>
                <a:ea typeface="Calibri"/>
                <a:cs typeface="Times New Roman"/>
              </a:rPr>
              <a:t> – </a:t>
            </a:r>
            <a:r>
              <a:rPr lang="en-US" sz="4000" dirty="0" err="1">
                <a:solidFill>
                  <a:srgbClr val="0070C0"/>
                </a:solidFill>
                <a:ea typeface="Calibri"/>
                <a:cs typeface="Times New Roman"/>
              </a:rPr>
              <a:t>Baishakhi</a:t>
            </a:r>
            <a:r>
              <a:rPr lang="en-US" sz="4000" dirty="0">
                <a:solidFill>
                  <a:srgbClr val="0070C0"/>
                </a:solidFill>
                <a:ea typeface="Calibri"/>
                <a:cs typeface="Times New Roman"/>
              </a:rPr>
              <a:t>)</a:t>
            </a:r>
            <a:r>
              <a:rPr lang="en-US" dirty="0">
                <a:solidFill>
                  <a:prstClr val="black"/>
                </a:solidFill>
                <a:ea typeface="Calibri"/>
                <a:cs typeface="Times New Roman"/>
              </a:rPr>
              <a:t/>
            </a:r>
            <a:br>
              <a:rPr lang="en-US" dirty="0">
                <a:solidFill>
                  <a:prstClr val="black"/>
                </a:solidFill>
                <a:ea typeface="Calibri"/>
                <a:cs typeface="Times New Roman"/>
              </a:rPr>
            </a:br>
            <a:endParaRPr lang="en-US" dirty="0"/>
          </a:p>
        </p:txBody>
      </p:sp>
      <p:sp>
        <p:nvSpPr>
          <p:cNvPr id="3" name="Content Placeholder 2"/>
          <p:cNvSpPr>
            <a:spLocks noGrp="1"/>
          </p:cNvSpPr>
          <p:nvPr>
            <p:ph idx="1"/>
          </p:nvPr>
        </p:nvSpPr>
        <p:spPr>
          <a:xfrm>
            <a:off x="0" y="1371600"/>
            <a:ext cx="9144000" cy="5486400"/>
          </a:xfrm>
          <a:solidFill>
            <a:schemeClr val="tx2">
              <a:lumMod val="20000"/>
              <a:lumOff val="80000"/>
            </a:schemeClr>
          </a:solidFill>
        </p:spPr>
        <p:txBody>
          <a:bodyPr/>
          <a:lstStyle/>
          <a:p>
            <a:pPr lvl="0" algn="just">
              <a:lnSpc>
                <a:spcPct val="115000"/>
              </a:lnSpc>
              <a:spcBef>
                <a:spcPts val="0"/>
              </a:spcBef>
            </a:pPr>
            <a:r>
              <a:rPr lang="en-US" dirty="0">
                <a:solidFill>
                  <a:srgbClr val="00B050"/>
                </a:solidFill>
                <a:ea typeface="Calibri"/>
                <a:cs typeface="Times New Roman"/>
              </a:rPr>
              <a:t>A thunder storm which is common during Summer in our country is known as </a:t>
            </a:r>
            <a:r>
              <a:rPr lang="en-US" dirty="0" err="1">
                <a:solidFill>
                  <a:srgbClr val="00B050"/>
                </a:solidFill>
                <a:ea typeface="Calibri"/>
                <a:cs typeface="Times New Roman"/>
              </a:rPr>
              <a:t>Nor’wester</a:t>
            </a:r>
            <a:r>
              <a:rPr lang="en-US" dirty="0">
                <a:solidFill>
                  <a:srgbClr val="00B050"/>
                </a:solidFill>
                <a:ea typeface="Calibri"/>
                <a:cs typeface="Times New Roman"/>
              </a:rPr>
              <a:t> or </a:t>
            </a:r>
            <a:r>
              <a:rPr lang="en-US" dirty="0" err="1">
                <a:solidFill>
                  <a:srgbClr val="00B050"/>
                </a:solidFill>
                <a:ea typeface="Calibri"/>
                <a:cs typeface="Times New Roman"/>
              </a:rPr>
              <a:t>Kal-Baishakhi</a:t>
            </a:r>
            <a:r>
              <a:rPr lang="en-US" dirty="0">
                <a:solidFill>
                  <a:srgbClr val="00B050"/>
                </a:solidFill>
                <a:ea typeface="Calibri"/>
                <a:cs typeface="Times New Roman"/>
              </a:rPr>
              <a:t>. </a:t>
            </a:r>
            <a:endParaRPr lang="en-US" dirty="0" smtClean="0">
              <a:solidFill>
                <a:srgbClr val="00B050"/>
              </a:solidFill>
              <a:ea typeface="Calibri"/>
              <a:cs typeface="Times New Roman"/>
            </a:endParaRPr>
          </a:p>
          <a:p>
            <a:pPr marL="0" lvl="0" indent="0" algn="just">
              <a:lnSpc>
                <a:spcPct val="115000"/>
              </a:lnSpc>
              <a:spcBef>
                <a:spcPts val="0"/>
              </a:spcBef>
              <a:buNone/>
            </a:pPr>
            <a:endParaRPr lang="en-US" sz="3600" dirty="0" smtClean="0">
              <a:solidFill>
                <a:prstClr val="black"/>
              </a:solidFill>
              <a:ea typeface="Calibri"/>
              <a:cs typeface="Times New Roman"/>
            </a:endParaRPr>
          </a:p>
          <a:p>
            <a:pPr marL="0" lvl="0" indent="0" algn="just">
              <a:lnSpc>
                <a:spcPct val="115000"/>
              </a:lnSpc>
              <a:spcBef>
                <a:spcPts val="0"/>
              </a:spcBef>
              <a:buNone/>
            </a:pPr>
            <a:endParaRPr lang="en-US" sz="3600" dirty="0">
              <a:solidFill>
                <a:prstClr val="black"/>
              </a:solidFill>
              <a:ea typeface="Calibri"/>
              <a:cs typeface="Times New Roman"/>
            </a:endParaRPr>
          </a:p>
          <a:p>
            <a:pPr marL="0" indent="0">
              <a:buNone/>
            </a:pPr>
            <a:endParaRPr lang="en-US" dirty="0"/>
          </a:p>
        </p:txBody>
      </p:sp>
      <p:pic>
        <p:nvPicPr>
          <p:cNvPr id="3075" name="Picture 3" descr="D:\kal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81400"/>
            <a:ext cx="3886200" cy="25920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kalboishakhi 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810000" cy="259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lvl="0">
              <a:lnSpc>
                <a:spcPct val="115000"/>
              </a:lnSpc>
              <a:spcBef>
                <a:spcPts val="0"/>
              </a:spcBef>
              <a:spcAft>
                <a:spcPts val="1000"/>
              </a:spcAft>
            </a:pP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dirty="0" smtClean="0">
                <a:solidFill>
                  <a:srgbClr val="00B050"/>
                </a:solidFill>
                <a:ea typeface="Calibri"/>
                <a:cs typeface="Times New Roman"/>
              </a:rPr>
              <a:t>Extreme Weather</a:t>
            </a:r>
            <a:r>
              <a:rPr lang="en-US" sz="4900" dirty="0" smtClean="0">
                <a:solidFill>
                  <a:srgbClr val="00B050"/>
                </a:solidFill>
                <a:ea typeface="Calibri"/>
                <a:cs typeface="Times New Roman"/>
              </a:rPr>
              <a:t/>
            </a:r>
            <a:br>
              <a:rPr lang="en-US" sz="4900" dirty="0" smtClean="0">
                <a:solidFill>
                  <a:srgbClr val="00B050"/>
                </a:solidFill>
                <a:ea typeface="Calibri"/>
                <a:cs typeface="Times New Roman"/>
              </a:rPr>
            </a:br>
            <a:r>
              <a:rPr lang="en-US" sz="3600" dirty="0" err="1">
                <a:solidFill>
                  <a:srgbClr val="00B050"/>
                </a:solidFill>
                <a:ea typeface="Calibri"/>
                <a:cs typeface="Times New Roman"/>
              </a:rPr>
              <a:t>Nor’wester</a:t>
            </a:r>
            <a:r>
              <a:rPr lang="en-US" sz="3600" dirty="0">
                <a:solidFill>
                  <a:srgbClr val="00B050"/>
                </a:solidFill>
                <a:ea typeface="Calibri"/>
                <a:cs typeface="Times New Roman"/>
              </a:rPr>
              <a:t> (</a:t>
            </a:r>
            <a:r>
              <a:rPr lang="en-US" sz="3600" dirty="0" err="1">
                <a:solidFill>
                  <a:srgbClr val="00B050"/>
                </a:solidFill>
                <a:ea typeface="Calibri"/>
                <a:cs typeface="Times New Roman"/>
              </a:rPr>
              <a:t>Kal</a:t>
            </a:r>
            <a:r>
              <a:rPr lang="en-US" sz="3600" dirty="0">
                <a:solidFill>
                  <a:srgbClr val="00B050"/>
                </a:solidFill>
                <a:ea typeface="Calibri"/>
                <a:cs typeface="Times New Roman"/>
              </a:rPr>
              <a:t> – </a:t>
            </a:r>
            <a:r>
              <a:rPr lang="en-US" sz="3600" dirty="0" err="1">
                <a:solidFill>
                  <a:srgbClr val="00B050"/>
                </a:solidFill>
                <a:ea typeface="Calibri"/>
                <a:cs typeface="Times New Roman"/>
              </a:rPr>
              <a:t>Baishakhi</a:t>
            </a:r>
            <a:r>
              <a:rPr lang="en-US" sz="3600" dirty="0">
                <a:solidFill>
                  <a:srgbClr val="00B050"/>
                </a:solidFill>
                <a:ea typeface="Calibri"/>
                <a:cs typeface="Times New Roman"/>
              </a:rPr>
              <a:t>)</a:t>
            </a:r>
            <a:br>
              <a:rPr lang="en-US" sz="3600" dirty="0">
                <a:solidFill>
                  <a:srgbClr val="00B050"/>
                </a:solidFill>
                <a:ea typeface="Calibri"/>
                <a:cs typeface="Times New Roman"/>
              </a:rPr>
            </a:br>
            <a:r>
              <a:rPr lang="en-US" sz="3600" dirty="0">
                <a:solidFill>
                  <a:srgbClr val="00B050"/>
                </a:solidFill>
                <a:ea typeface="Calibri"/>
                <a:cs typeface="Times New Roman"/>
              </a:rPr>
              <a:t/>
            </a:r>
            <a:br>
              <a:rPr lang="en-US" sz="3600" dirty="0">
                <a:solidFill>
                  <a:srgbClr val="00B050"/>
                </a:solidFill>
                <a:ea typeface="Calibri"/>
                <a:cs typeface="Times New Roman"/>
              </a:rPr>
            </a:br>
            <a:endParaRPr lang="en-US" sz="3600" dirty="0" smtClean="0">
              <a:solidFill>
                <a:srgbClr val="00B050"/>
              </a:solidFill>
            </a:endParaRPr>
          </a:p>
        </p:txBody>
      </p:sp>
      <p:sp>
        <p:nvSpPr>
          <p:cNvPr id="3" name="Content Placeholder 2"/>
          <p:cNvSpPr>
            <a:spLocks noGrp="1"/>
          </p:cNvSpPr>
          <p:nvPr>
            <p:ph idx="1"/>
          </p:nvPr>
        </p:nvSpPr>
        <p:spPr>
          <a:xfrm>
            <a:off x="0" y="1295400"/>
            <a:ext cx="9144000" cy="5562600"/>
          </a:xfrm>
          <a:solidFill>
            <a:schemeClr val="bg2">
              <a:lumMod val="90000"/>
            </a:schemeClr>
          </a:solidFill>
          <a:ln>
            <a:solidFill>
              <a:schemeClr val="bg1">
                <a:lumMod val="65000"/>
              </a:schemeClr>
            </a:solidFill>
          </a:ln>
        </p:spPr>
        <p:txBody>
          <a:bodyPr>
            <a:noAutofit/>
          </a:bodyPr>
          <a:lstStyle/>
          <a:p>
            <a:pPr algn="just">
              <a:lnSpc>
                <a:spcPct val="115000"/>
              </a:lnSpc>
              <a:spcBef>
                <a:spcPts val="0"/>
              </a:spcBef>
            </a:pPr>
            <a:endParaRPr lang="en-US" sz="3600" dirty="0" smtClean="0">
              <a:solidFill>
                <a:srgbClr val="00B0F0"/>
              </a:solidFill>
              <a:ea typeface="Calibri"/>
              <a:cs typeface="Times New Roman"/>
            </a:endParaRPr>
          </a:p>
          <a:p>
            <a:pPr algn="just">
              <a:lnSpc>
                <a:spcPct val="115000"/>
              </a:lnSpc>
              <a:spcBef>
                <a:spcPts val="0"/>
              </a:spcBef>
            </a:pPr>
            <a:r>
              <a:rPr lang="en-US" sz="3600" dirty="0" err="1" smtClean="0">
                <a:solidFill>
                  <a:srgbClr val="00B0F0"/>
                </a:solidFill>
                <a:ea typeface="Calibri"/>
                <a:cs typeface="Times New Roman"/>
              </a:rPr>
              <a:t>Nor’wester</a:t>
            </a:r>
            <a:r>
              <a:rPr lang="en-US" sz="3600" dirty="0" smtClean="0">
                <a:solidFill>
                  <a:srgbClr val="00B0F0"/>
                </a:solidFill>
                <a:ea typeface="Calibri"/>
                <a:cs typeface="Times New Roman"/>
              </a:rPr>
              <a:t> </a:t>
            </a:r>
            <a:r>
              <a:rPr lang="en-US" sz="3600" dirty="0">
                <a:solidFill>
                  <a:srgbClr val="00B0F0"/>
                </a:solidFill>
                <a:ea typeface="Calibri"/>
                <a:cs typeface="Times New Roman"/>
              </a:rPr>
              <a:t>grows by surface heating. </a:t>
            </a:r>
          </a:p>
          <a:p>
            <a:pPr algn="just">
              <a:lnSpc>
                <a:spcPct val="115000"/>
              </a:lnSpc>
              <a:spcBef>
                <a:spcPts val="0"/>
              </a:spcBef>
              <a:spcAft>
                <a:spcPts val="1000"/>
              </a:spcAft>
            </a:pPr>
            <a:r>
              <a:rPr lang="en-US" sz="3600" dirty="0">
                <a:solidFill>
                  <a:srgbClr val="00B0F0"/>
                </a:solidFill>
                <a:ea typeface="Calibri"/>
                <a:cs typeface="Times New Roman"/>
              </a:rPr>
              <a:t>It is more frequent in the late afternoon.</a:t>
            </a:r>
          </a:p>
          <a:p>
            <a:pPr>
              <a:buNone/>
            </a:pPr>
            <a:endParaRPr lang="en-US" sz="4400" dirty="0"/>
          </a:p>
        </p:txBody>
      </p:sp>
      <p:pic>
        <p:nvPicPr>
          <p:cNvPr id="4098" name="Picture 2" descr="D:\kal B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534966"/>
            <a:ext cx="3962400" cy="278963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kal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34966"/>
            <a:ext cx="4191000" cy="278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94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sz="4000" dirty="0" smtClean="0">
                <a:solidFill>
                  <a:srgbClr val="0070C0"/>
                </a:solidFill>
                <a:ea typeface="Calibri"/>
                <a:cs typeface="Times New Roman"/>
              </a:rPr>
              <a:t>Extreme </a:t>
            </a:r>
            <a:r>
              <a:rPr lang="en-US" sz="4000" dirty="0">
                <a:solidFill>
                  <a:srgbClr val="0070C0"/>
                </a:solidFill>
                <a:ea typeface="Calibri"/>
                <a:cs typeface="Times New Roman"/>
              </a:rPr>
              <a:t>Weather</a:t>
            </a:r>
            <a:br>
              <a:rPr lang="en-US" sz="4000" dirty="0">
                <a:solidFill>
                  <a:srgbClr val="0070C0"/>
                </a:solidFill>
                <a:ea typeface="Calibri"/>
                <a:cs typeface="Times New Roman"/>
              </a:rPr>
            </a:br>
            <a:r>
              <a:rPr lang="en-US" sz="3600" dirty="0">
                <a:solidFill>
                  <a:srgbClr val="FF0000"/>
                </a:solidFill>
                <a:ea typeface="Calibri"/>
                <a:cs typeface="Times New Roman"/>
              </a:rPr>
              <a:t>Tornado</a:t>
            </a:r>
            <a:r>
              <a:rPr lang="en-US" sz="3600" dirty="0">
                <a:solidFill>
                  <a:srgbClr val="0070C0"/>
                </a:solidFill>
                <a:ea typeface="Calibri"/>
                <a:cs typeface="Times New Roman"/>
              </a:rPr>
              <a:t/>
            </a:r>
            <a:br>
              <a:rPr lang="en-US" sz="3600" dirty="0">
                <a:solidFill>
                  <a:srgbClr val="0070C0"/>
                </a:solidFill>
                <a:ea typeface="Calibri"/>
                <a:cs typeface="Times New Roman"/>
              </a:rPr>
            </a:br>
            <a:endParaRPr lang="en-US" dirty="0">
              <a:solidFill>
                <a:srgbClr val="0070C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2524"/>
            <a:ext cx="8839200" cy="54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833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192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15000"/>
              </a:lnSpc>
              <a:spcBef>
                <a:spcPts val="0"/>
              </a:spcBef>
              <a:spcAft>
                <a:spcPts val="1000"/>
              </a:spcAft>
            </a:pP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sz="4900" dirty="0" smtClean="0">
                <a:solidFill>
                  <a:srgbClr val="0070C0"/>
                </a:solidFill>
                <a:ea typeface="Calibri"/>
                <a:cs typeface="Times New Roman"/>
              </a:rPr>
              <a:t>Extreme </a:t>
            </a:r>
            <a:r>
              <a:rPr lang="en-US" sz="4900" dirty="0">
                <a:solidFill>
                  <a:srgbClr val="0070C0"/>
                </a:solidFill>
                <a:ea typeface="Calibri"/>
                <a:cs typeface="Times New Roman"/>
              </a:rPr>
              <a:t>Weather</a:t>
            </a:r>
            <a:r>
              <a:rPr lang="en-US" sz="2800" dirty="0">
                <a:ea typeface="Calibri"/>
                <a:cs typeface="Times New Roman"/>
              </a:rPr>
              <a:t/>
            </a:r>
            <a:br>
              <a:rPr lang="en-US" sz="2800" dirty="0">
                <a:ea typeface="Calibri"/>
                <a:cs typeface="Times New Roman"/>
              </a:rPr>
            </a:br>
            <a:endParaRPr lang="en-US" b="1" dirty="0">
              <a:solidFill>
                <a:srgbClr val="7030A0"/>
              </a:solidFill>
            </a:endParaRPr>
          </a:p>
        </p:txBody>
      </p:sp>
      <p:sp>
        <p:nvSpPr>
          <p:cNvPr id="3" name="Content Placeholder 2"/>
          <p:cNvSpPr>
            <a:spLocks noGrp="1"/>
          </p:cNvSpPr>
          <p:nvPr>
            <p:ph idx="1"/>
          </p:nvPr>
        </p:nvSpPr>
        <p:spPr>
          <a:xfrm>
            <a:off x="0" y="1219200"/>
            <a:ext cx="9144000" cy="5638800"/>
          </a:xfrm>
          <a:solidFill>
            <a:schemeClr val="accent5">
              <a:lumMod val="40000"/>
              <a:lumOff val="60000"/>
            </a:schemeClr>
          </a:solidFill>
        </p:spPr>
        <p:style>
          <a:lnRef idx="1">
            <a:schemeClr val="accent4"/>
          </a:lnRef>
          <a:fillRef idx="3">
            <a:schemeClr val="accent4"/>
          </a:fillRef>
          <a:effectRef idx="2">
            <a:schemeClr val="accent4"/>
          </a:effectRef>
          <a:fontRef idx="minor">
            <a:schemeClr val="lt1"/>
          </a:fontRef>
        </p:style>
        <p:txBody>
          <a:bodyPr>
            <a:normAutofit/>
          </a:bodyPr>
          <a:lstStyle/>
          <a:p>
            <a:pPr marL="0" marR="0" indent="0" algn="ctr">
              <a:lnSpc>
                <a:spcPct val="115000"/>
              </a:lnSpc>
              <a:spcBef>
                <a:spcPts val="0"/>
              </a:spcBef>
              <a:spcAft>
                <a:spcPts val="1000"/>
              </a:spcAft>
              <a:buNone/>
            </a:pPr>
            <a:r>
              <a:rPr lang="en-US" sz="4000" dirty="0" smtClean="0">
                <a:solidFill>
                  <a:srgbClr val="0070C0"/>
                </a:solidFill>
                <a:ea typeface="Calibri"/>
                <a:cs typeface="Times New Roman"/>
              </a:rPr>
              <a:t>Tornado</a:t>
            </a:r>
            <a:endParaRPr lang="en-US" sz="4000" dirty="0">
              <a:ea typeface="Calibri"/>
              <a:cs typeface="Times New Roman"/>
            </a:endParaRPr>
          </a:p>
          <a:p>
            <a:pPr algn="just">
              <a:lnSpc>
                <a:spcPct val="115000"/>
              </a:lnSpc>
              <a:spcBef>
                <a:spcPts val="0"/>
              </a:spcBef>
            </a:pPr>
            <a:r>
              <a:rPr lang="en-US" dirty="0">
                <a:solidFill>
                  <a:srgbClr val="00B050"/>
                </a:solidFill>
                <a:ea typeface="Calibri"/>
                <a:cs typeface="Times New Roman"/>
              </a:rPr>
              <a:t>Tornado is a narrow, violent, funnel-shaped column of spiral winds. </a:t>
            </a:r>
            <a:endParaRPr lang="en-US" sz="1800" dirty="0">
              <a:solidFill>
                <a:srgbClr val="00B050"/>
              </a:solidFill>
              <a:ea typeface="Calibri"/>
              <a:cs typeface="Times New Roman"/>
            </a:endParaRPr>
          </a:p>
          <a:p>
            <a:pPr algn="just">
              <a:lnSpc>
                <a:spcPct val="115000"/>
              </a:lnSpc>
              <a:spcBef>
                <a:spcPts val="0"/>
              </a:spcBef>
            </a:pPr>
            <a:r>
              <a:rPr lang="en-US" dirty="0">
                <a:solidFill>
                  <a:srgbClr val="00B050"/>
                </a:solidFill>
                <a:ea typeface="Calibri"/>
                <a:cs typeface="Times New Roman"/>
              </a:rPr>
              <a:t>This wind extends downward from a cumulonimbus to the ground. </a:t>
            </a:r>
            <a:endParaRPr lang="en-US" sz="1800" dirty="0">
              <a:solidFill>
                <a:srgbClr val="00B050"/>
              </a:solidFill>
              <a:ea typeface="Calibri"/>
              <a:cs typeface="Times New Roman"/>
            </a:endParaRPr>
          </a:p>
          <a:p>
            <a:pPr algn="just">
              <a:lnSpc>
                <a:spcPct val="115000"/>
              </a:lnSpc>
              <a:spcBef>
                <a:spcPts val="0"/>
              </a:spcBef>
            </a:pPr>
            <a:r>
              <a:rPr lang="en-US" dirty="0">
                <a:solidFill>
                  <a:srgbClr val="00B050"/>
                </a:solidFill>
                <a:ea typeface="Calibri"/>
                <a:cs typeface="Times New Roman"/>
              </a:rPr>
              <a:t>The size of tornado is usually less than 1 km. </a:t>
            </a:r>
            <a:endParaRPr lang="en-US" sz="1800" dirty="0">
              <a:solidFill>
                <a:srgbClr val="00B050"/>
              </a:solidFill>
              <a:ea typeface="Calibri"/>
              <a:cs typeface="Times New Roman"/>
            </a:endParaRPr>
          </a:p>
          <a:p>
            <a:pPr algn="just">
              <a:lnSpc>
                <a:spcPct val="115000"/>
              </a:lnSpc>
              <a:spcBef>
                <a:spcPts val="0"/>
              </a:spcBef>
              <a:spcAft>
                <a:spcPts val="1000"/>
              </a:spcAft>
            </a:pPr>
            <a:r>
              <a:rPr lang="en-US" dirty="0">
                <a:solidFill>
                  <a:srgbClr val="00B050"/>
                </a:solidFill>
                <a:ea typeface="Calibri"/>
                <a:cs typeface="Times New Roman"/>
              </a:rPr>
              <a:t>The very strong wind due to tornado can even destroy well- built structures.</a:t>
            </a:r>
            <a:endParaRPr lang="en-US" sz="1800" dirty="0">
              <a:solidFill>
                <a:srgbClr val="00B050"/>
              </a:solidFill>
              <a:ea typeface="Calibri"/>
              <a:cs typeface="Times New Roman"/>
            </a:endParaRPr>
          </a:p>
          <a:p>
            <a:pPr>
              <a:buNone/>
            </a:pPr>
            <a:endParaRPr lang="en-US" dirty="0" smtClean="0">
              <a:solidFill>
                <a:schemeClr val="tx1"/>
              </a:solidFill>
            </a:endParaRPr>
          </a:p>
          <a:p>
            <a:pPr>
              <a:buNone/>
            </a:pPr>
            <a:endParaRPr lang="en-US" dirty="0" smtClean="0"/>
          </a:p>
          <a:p>
            <a:pPr>
              <a:buNone/>
            </a:pPr>
            <a:endParaRPr lang="en-US" dirty="0" smtClean="0"/>
          </a:p>
          <a:p>
            <a:pPr>
              <a:buNone/>
            </a:pPr>
            <a:endParaRPr lang="en-US" dirty="0" smtClean="0">
              <a:solidFill>
                <a:srgbClr val="030399"/>
              </a:solidFill>
            </a:endParaRPr>
          </a:p>
          <a:p>
            <a:pPr>
              <a:buFont typeface="Arial" charset="0"/>
              <a:buChar char="•"/>
            </a:pPr>
            <a:endParaRPr lang="en-US" dirty="0" smtClean="0">
              <a:solidFill>
                <a:srgbClr val="030399"/>
              </a:solidFill>
            </a:endParaRPr>
          </a:p>
        </p:txBody>
      </p:sp>
    </p:spTree>
    <p:extLst>
      <p:ext uri="{BB962C8B-B14F-4D97-AF65-F5344CB8AC3E}">
        <p14:creationId xmlns:p14="http://schemas.microsoft.com/office/powerpoint/2010/main" val="276496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dirty="0" smtClean="0">
                <a:ea typeface="Calibri"/>
                <a:cs typeface="Times New Roman"/>
              </a:rPr>
              <a:t>Extreme </a:t>
            </a:r>
            <a:r>
              <a:rPr lang="en-US" dirty="0">
                <a:ea typeface="Calibri"/>
                <a:cs typeface="Times New Roman"/>
              </a:rPr>
              <a:t>Weather</a:t>
            </a:r>
            <a:br>
              <a:rPr lang="en-US" dirty="0">
                <a:ea typeface="Calibri"/>
                <a:cs typeface="Times New Roman"/>
              </a:rPr>
            </a:br>
            <a:r>
              <a:rPr lang="en-US" dirty="0">
                <a:solidFill>
                  <a:srgbClr val="FF0000"/>
                </a:solidFill>
                <a:ea typeface="Calibri"/>
                <a:cs typeface="Times New Roman"/>
              </a:rPr>
              <a:t>Cyclone</a:t>
            </a:r>
            <a:r>
              <a:rPr lang="en-US" dirty="0">
                <a:solidFill>
                  <a:prstClr val="black"/>
                </a:solidFill>
                <a:ea typeface="Calibri"/>
                <a:cs typeface="Times New Roman"/>
              </a:rPr>
              <a:t/>
            </a:r>
            <a:br>
              <a:rPr lang="en-US" dirty="0">
                <a:solidFill>
                  <a:prstClr val="black"/>
                </a:solidFill>
                <a:ea typeface="Calibri"/>
                <a:cs typeface="Times New Roman"/>
              </a:rPr>
            </a:b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60170"/>
            <a:ext cx="8915400" cy="542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607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65238"/>
          </a:xfrm>
          <a:solidFill>
            <a:schemeClr val="accent3"/>
          </a:solidFill>
        </p:spPr>
        <p:txBody>
          <a:bodyPr/>
          <a:lstStyle/>
          <a:p>
            <a:pPr>
              <a:lnSpc>
                <a:spcPct val="115000"/>
              </a:lnSpc>
              <a:spcBef>
                <a:spcPts val="0"/>
              </a:spcBef>
              <a:spcAft>
                <a:spcPts val="1000"/>
              </a:spcAft>
            </a:pPr>
            <a:r>
              <a:rPr lang="en-US" dirty="0">
                <a:solidFill>
                  <a:srgbClr val="FF0000"/>
                </a:solidFill>
                <a:ea typeface="Calibri"/>
                <a:cs typeface="Times New Roman"/>
              </a:rPr>
              <a:t>Extreme Weather</a:t>
            </a:r>
            <a:endParaRPr lang="en-US" sz="2800" dirty="0">
              <a:solidFill>
                <a:srgbClr val="FF0000"/>
              </a:solidFill>
              <a:ea typeface="Calibri"/>
              <a:cs typeface="Times New Roman"/>
            </a:endParaRPr>
          </a:p>
        </p:txBody>
      </p:sp>
      <p:sp>
        <p:nvSpPr>
          <p:cNvPr id="3" name="Content Placeholder 2"/>
          <p:cNvSpPr>
            <a:spLocks noGrp="1"/>
          </p:cNvSpPr>
          <p:nvPr>
            <p:ph idx="1"/>
          </p:nvPr>
        </p:nvSpPr>
        <p:spPr>
          <a:xfrm>
            <a:off x="152400" y="1524000"/>
            <a:ext cx="8839200" cy="5181600"/>
          </a:xfrm>
          <a:solidFill>
            <a:schemeClr val="accent4">
              <a:lumMod val="20000"/>
              <a:lumOff val="80000"/>
            </a:schemeClr>
          </a:solidFill>
        </p:spPr>
        <p:txBody>
          <a:bodyPr>
            <a:normAutofit/>
          </a:bodyPr>
          <a:lstStyle/>
          <a:p>
            <a:pPr marL="0" marR="0" indent="0" algn="ctr">
              <a:lnSpc>
                <a:spcPct val="115000"/>
              </a:lnSpc>
              <a:spcBef>
                <a:spcPts val="0"/>
              </a:spcBef>
              <a:spcAft>
                <a:spcPts val="1000"/>
              </a:spcAft>
              <a:buNone/>
            </a:pPr>
            <a:r>
              <a:rPr lang="en-US" sz="4300" dirty="0">
                <a:solidFill>
                  <a:srgbClr val="0070C0"/>
                </a:solidFill>
                <a:ea typeface="Calibri"/>
                <a:cs typeface="Times New Roman"/>
              </a:rPr>
              <a:t>Cyclone</a:t>
            </a:r>
            <a:endParaRPr lang="en-US" sz="4300" dirty="0">
              <a:ea typeface="Calibri"/>
              <a:cs typeface="Times New Roman"/>
            </a:endParaRPr>
          </a:p>
          <a:p>
            <a:pPr algn="just">
              <a:lnSpc>
                <a:spcPct val="115000"/>
              </a:lnSpc>
              <a:spcBef>
                <a:spcPts val="0"/>
              </a:spcBef>
            </a:pPr>
            <a:r>
              <a:rPr lang="en-US" dirty="0">
                <a:solidFill>
                  <a:srgbClr val="00B050"/>
                </a:solidFill>
                <a:ea typeface="Calibri"/>
                <a:cs typeface="Times New Roman"/>
              </a:rPr>
              <a:t>Cyclone is a large low pressure system and a revolving storm that consists of numerous thunderstorms. </a:t>
            </a:r>
            <a:endParaRPr lang="en-US" sz="1800" dirty="0">
              <a:solidFill>
                <a:srgbClr val="00B050"/>
              </a:solidFill>
              <a:ea typeface="Calibri"/>
              <a:cs typeface="Times New Roman"/>
            </a:endParaRPr>
          </a:p>
          <a:p>
            <a:pPr algn="just">
              <a:lnSpc>
                <a:spcPct val="115000"/>
              </a:lnSpc>
              <a:spcBef>
                <a:spcPts val="0"/>
              </a:spcBef>
            </a:pPr>
            <a:r>
              <a:rPr lang="en-US" dirty="0">
                <a:solidFill>
                  <a:srgbClr val="00B050"/>
                </a:solidFill>
                <a:ea typeface="Calibri"/>
                <a:cs typeface="Times New Roman"/>
              </a:rPr>
              <a:t>The size of the cyclone is 500 – 800 km. Cyclones are created by getting heat and water vapor from the warm Indian Oceans and the Bay of Bengal. </a:t>
            </a:r>
            <a:endParaRPr lang="en-US" sz="1800" dirty="0">
              <a:solidFill>
                <a:srgbClr val="00B050"/>
              </a:solidFill>
              <a:ea typeface="Calibri"/>
              <a:cs typeface="Times New Roman"/>
            </a:endParaRPr>
          </a:p>
          <a:p>
            <a:pPr algn="just">
              <a:lnSpc>
                <a:spcPct val="115000"/>
              </a:lnSpc>
              <a:spcBef>
                <a:spcPts val="0"/>
              </a:spcBef>
              <a:spcAft>
                <a:spcPts val="1000"/>
              </a:spcAft>
            </a:pPr>
            <a:r>
              <a:rPr lang="en-US" dirty="0">
                <a:solidFill>
                  <a:srgbClr val="00B050"/>
                </a:solidFill>
                <a:ea typeface="Calibri"/>
                <a:cs typeface="Times New Roman"/>
              </a:rPr>
              <a:t>Sometime strong surge is created due to cyclone.</a:t>
            </a:r>
            <a:endParaRPr lang="en-US" sz="1800" dirty="0">
              <a:solidFill>
                <a:srgbClr val="00B050"/>
              </a:solidFill>
              <a:ea typeface="Calibri"/>
              <a:cs typeface="Times New Roman"/>
            </a:endParaRPr>
          </a:p>
          <a:p>
            <a:pPr marL="0" indent="0">
              <a:buNone/>
            </a:pPr>
            <a:endParaRPr lang="en-US" dirty="0"/>
          </a:p>
        </p:txBody>
      </p:sp>
    </p:spTree>
    <p:extLst>
      <p:ext uri="{BB962C8B-B14F-4D97-AF65-F5344CB8AC3E}">
        <p14:creationId xmlns:p14="http://schemas.microsoft.com/office/powerpoint/2010/main" val="799407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2">
              <a:lumMod val="40000"/>
              <a:lumOff val="60000"/>
            </a:schemeClr>
          </a:solidFill>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6000" dirty="0" smtClean="0">
                <a:solidFill>
                  <a:schemeClr val="bg1"/>
                </a:solidFill>
                <a:latin typeface="Comic Sans MS" pitchFamily="66" charset="0"/>
              </a:rPr>
              <a:t>THANKS TO ALL</a:t>
            </a:r>
            <a:endParaRPr lang="en-US" sz="6000" dirty="0">
              <a:solidFill>
                <a:schemeClr val="bg1"/>
              </a:solidFill>
              <a:latin typeface="Comic Sans MS" pitchFamily="66" charset="0"/>
            </a:endParaRPr>
          </a:p>
        </p:txBody>
      </p:sp>
    </p:spTree>
    <p:extLst>
      <p:ext uri="{BB962C8B-B14F-4D97-AF65-F5344CB8AC3E}">
        <p14:creationId xmlns:p14="http://schemas.microsoft.com/office/powerpoint/2010/main" val="56071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219200"/>
          </a:xfrm>
        </p:spPr>
        <p:style>
          <a:lnRef idx="0">
            <a:schemeClr val="accent1"/>
          </a:lnRef>
          <a:fillRef idx="3">
            <a:schemeClr val="accent1"/>
          </a:fillRef>
          <a:effectRef idx="3">
            <a:schemeClr val="accent1"/>
          </a:effectRef>
          <a:fontRef idx="minor">
            <a:schemeClr val="lt1"/>
          </a:fontRef>
        </p:style>
        <p:txBody>
          <a:bodyPr>
            <a:normAutofit/>
          </a:bodyPr>
          <a:lstStyle/>
          <a:p>
            <a:r>
              <a:rPr lang="en-US" smtClean="0">
                <a:solidFill>
                  <a:srgbClr val="FFFF00"/>
                </a:solidFill>
                <a:ea typeface="Calibri"/>
                <a:cs typeface="Times New Roman"/>
              </a:rPr>
              <a:t>Topics </a:t>
            </a:r>
            <a:r>
              <a:rPr lang="en-US" dirty="0" smtClean="0">
                <a:solidFill>
                  <a:srgbClr val="FFFF00"/>
                </a:solidFill>
                <a:ea typeface="Calibri"/>
                <a:cs typeface="Times New Roman"/>
              </a:rPr>
              <a:t>to Discuss</a:t>
            </a:r>
            <a:endParaRPr lang="en-US" b="1" dirty="0">
              <a:solidFill>
                <a:srgbClr val="FFFF00"/>
              </a:solidFill>
            </a:endParaRPr>
          </a:p>
        </p:txBody>
      </p:sp>
      <p:sp>
        <p:nvSpPr>
          <p:cNvPr id="3" name="Content Placeholder 2"/>
          <p:cNvSpPr>
            <a:spLocks noGrp="1"/>
          </p:cNvSpPr>
          <p:nvPr>
            <p:ph idx="1"/>
          </p:nvPr>
        </p:nvSpPr>
        <p:spPr>
          <a:xfrm>
            <a:off x="0" y="1219200"/>
            <a:ext cx="9144000" cy="5638800"/>
          </a:xfrm>
        </p:spPr>
        <p:style>
          <a:lnRef idx="1">
            <a:schemeClr val="accent1"/>
          </a:lnRef>
          <a:fillRef idx="2">
            <a:schemeClr val="accent1"/>
          </a:fillRef>
          <a:effectRef idx="1">
            <a:schemeClr val="accent1"/>
          </a:effectRef>
          <a:fontRef idx="minor">
            <a:schemeClr val="dk1"/>
          </a:fontRef>
        </p:style>
        <p:txBody>
          <a:bodyPr>
            <a:normAutofit/>
          </a:bodyPr>
          <a:lstStyle/>
          <a:p>
            <a:pPr>
              <a:lnSpc>
                <a:spcPct val="115000"/>
              </a:lnSpc>
              <a:spcBef>
                <a:spcPts val="0"/>
              </a:spcBef>
            </a:pPr>
            <a:r>
              <a:rPr lang="en-US" sz="4000" dirty="0">
                <a:solidFill>
                  <a:schemeClr val="tx2">
                    <a:lumMod val="75000"/>
                  </a:schemeClr>
                </a:solidFill>
                <a:ea typeface="Calibri"/>
                <a:cs typeface="Times New Roman"/>
              </a:rPr>
              <a:t>W</a:t>
            </a:r>
            <a:r>
              <a:rPr lang="en-US" sz="4000" dirty="0" smtClean="0">
                <a:solidFill>
                  <a:schemeClr val="tx2">
                    <a:lumMod val="75000"/>
                  </a:schemeClr>
                </a:solidFill>
                <a:ea typeface="Calibri"/>
                <a:cs typeface="Times New Roman"/>
              </a:rPr>
              <a:t>eather </a:t>
            </a:r>
            <a:r>
              <a:rPr lang="en-US" sz="4000" dirty="0">
                <a:solidFill>
                  <a:schemeClr val="tx2">
                    <a:lumMod val="75000"/>
                  </a:schemeClr>
                </a:solidFill>
                <a:ea typeface="Calibri"/>
                <a:cs typeface="Times New Roman"/>
              </a:rPr>
              <a:t>and </a:t>
            </a:r>
            <a:r>
              <a:rPr lang="en-US" sz="4000" dirty="0" smtClean="0">
                <a:solidFill>
                  <a:schemeClr val="tx2">
                    <a:lumMod val="75000"/>
                  </a:schemeClr>
                </a:solidFill>
                <a:ea typeface="Calibri"/>
                <a:cs typeface="Times New Roman"/>
              </a:rPr>
              <a:t>Climate</a:t>
            </a:r>
            <a:endParaRPr lang="en-US" sz="4000" dirty="0">
              <a:solidFill>
                <a:schemeClr val="tx2">
                  <a:lumMod val="75000"/>
                </a:schemeClr>
              </a:solidFill>
              <a:ea typeface="Calibri"/>
              <a:cs typeface="Times New Roman"/>
            </a:endParaRPr>
          </a:p>
          <a:p>
            <a:pPr>
              <a:lnSpc>
                <a:spcPct val="115000"/>
              </a:lnSpc>
              <a:spcBef>
                <a:spcPts val="0"/>
              </a:spcBef>
            </a:pPr>
            <a:r>
              <a:rPr lang="en-US" sz="4000" dirty="0">
                <a:solidFill>
                  <a:schemeClr val="tx2">
                    <a:lumMod val="75000"/>
                  </a:schemeClr>
                </a:solidFill>
                <a:ea typeface="Calibri"/>
                <a:cs typeface="Times New Roman"/>
              </a:rPr>
              <a:t>R</a:t>
            </a:r>
            <a:r>
              <a:rPr lang="en-US" sz="4000" dirty="0" smtClean="0">
                <a:solidFill>
                  <a:schemeClr val="tx2">
                    <a:lumMod val="75000"/>
                  </a:schemeClr>
                </a:solidFill>
                <a:ea typeface="Calibri"/>
                <a:cs typeface="Times New Roman"/>
              </a:rPr>
              <a:t>elationship </a:t>
            </a:r>
            <a:r>
              <a:rPr lang="en-US" sz="4000" dirty="0" smtClean="0">
                <a:solidFill>
                  <a:schemeClr val="tx2">
                    <a:lumMod val="75000"/>
                  </a:schemeClr>
                </a:solidFill>
                <a:ea typeface="Calibri"/>
                <a:cs typeface="Times New Roman"/>
              </a:rPr>
              <a:t>between </a:t>
            </a:r>
            <a:r>
              <a:rPr lang="en-US" sz="4000" dirty="0" smtClean="0">
                <a:solidFill>
                  <a:schemeClr val="tx2">
                    <a:lumMod val="75000"/>
                  </a:schemeClr>
                </a:solidFill>
                <a:ea typeface="Calibri"/>
                <a:cs typeface="Times New Roman"/>
              </a:rPr>
              <a:t>Weather </a:t>
            </a:r>
            <a:r>
              <a:rPr lang="en-US" sz="4000" dirty="0">
                <a:solidFill>
                  <a:schemeClr val="tx2">
                    <a:lumMod val="75000"/>
                  </a:schemeClr>
                </a:solidFill>
                <a:ea typeface="Calibri"/>
                <a:cs typeface="Times New Roman"/>
              </a:rPr>
              <a:t>and </a:t>
            </a:r>
            <a:r>
              <a:rPr lang="en-US" sz="4000" dirty="0" smtClean="0">
                <a:solidFill>
                  <a:schemeClr val="tx2">
                    <a:lumMod val="75000"/>
                  </a:schemeClr>
                </a:solidFill>
                <a:ea typeface="Calibri"/>
                <a:cs typeface="Times New Roman"/>
              </a:rPr>
              <a:t>Climate</a:t>
            </a:r>
            <a:endParaRPr lang="en-US" sz="4000" dirty="0">
              <a:solidFill>
                <a:schemeClr val="tx2">
                  <a:lumMod val="75000"/>
                </a:schemeClr>
              </a:solidFill>
              <a:ea typeface="Calibri"/>
              <a:cs typeface="Times New Roman"/>
            </a:endParaRPr>
          </a:p>
          <a:p>
            <a:pPr>
              <a:lnSpc>
                <a:spcPct val="115000"/>
              </a:lnSpc>
              <a:spcBef>
                <a:spcPts val="0"/>
              </a:spcBef>
            </a:pPr>
            <a:r>
              <a:rPr lang="en-US" sz="4000" dirty="0">
                <a:solidFill>
                  <a:schemeClr val="tx2">
                    <a:lumMod val="75000"/>
                  </a:schemeClr>
                </a:solidFill>
                <a:ea typeface="Calibri"/>
                <a:cs typeface="Times New Roman"/>
              </a:rPr>
              <a:t>A</a:t>
            </a:r>
            <a:r>
              <a:rPr lang="en-US" sz="4000" dirty="0" smtClean="0">
                <a:solidFill>
                  <a:schemeClr val="tx2">
                    <a:lumMod val="75000"/>
                  </a:schemeClr>
                </a:solidFill>
                <a:ea typeface="Calibri"/>
                <a:cs typeface="Times New Roman"/>
              </a:rPr>
              <a:t>ir Pressure </a:t>
            </a:r>
            <a:r>
              <a:rPr lang="en-US" sz="4000" dirty="0">
                <a:solidFill>
                  <a:schemeClr val="tx2">
                    <a:lumMod val="75000"/>
                  </a:schemeClr>
                </a:solidFill>
                <a:ea typeface="Calibri"/>
                <a:cs typeface="Times New Roman"/>
              </a:rPr>
              <a:t>and </a:t>
            </a:r>
            <a:r>
              <a:rPr lang="en-US" sz="4000" dirty="0" smtClean="0">
                <a:solidFill>
                  <a:schemeClr val="tx2">
                    <a:lumMod val="75000"/>
                  </a:schemeClr>
                </a:solidFill>
                <a:ea typeface="Calibri"/>
                <a:cs typeface="Times New Roman"/>
              </a:rPr>
              <a:t>Wind</a:t>
            </a:r>
            <a:endParaRPr lang="en-US" sz="4000" dirty="0">
              <a:solidFill>
                <a:schemeClr val="tx2">
                  <a:lumMod val="75000"/>
                </a:schemeClr>
              </a:solidFill>
              <a:ea typeface="Calibri"/>
              <a:cs typeface="Times New Roman"/>
            </a:endParaRPr>
          </a:p>
          <a:p>
            <a:pPr>
              <a:lnSpc>
                <a:spcPct val="115000"/>
              </a:lnSpc>
              <a:spcBef>
                <a:spcPts val="0"/>
              </a:spcBef>
              <a:spcAft>
                <a:spcPts val="1000"/>
              </a:spcAft>
            </a:pPr>
            <a:r>
              <a:rPr lang="en-US" sz="4000" dirty="0">
                <a:solidFill>
                  <a:schemeClr val="tx2">
                    <a:lumMod val="75000"/>
                  </a:schemeClr>
                </a:solidFill>
                <a:ea typeface="Calibri"/>
                <a:cs typeface="Times New Roman"/>
              </a:rPr>
              <a:t>L</a:t>
            </a:r>
            <a:r>
              <a:rPr lang="en-US" sz="4000" dirty="0" smtClean="0">
                <a:solidFill>
                  <a:schemeClr val="tx2">
                    <a:lumMod val="75000"/>
                  </a:schemeClr>
                </a:solidFill>
                <a:ea typeface="Calibri"/>
                <a:cs typeface="Times New Roman"/>
              </a:rPr>
              <a:t>ow </a:t>
            </a:r>
            <a:r>
              <a:rPr lang="en-US" sz="4000" dirty="0">
                <a:solidFill>
                  <a:schemeClr val="tx2">
                    <a:lumMod val="75000"/>
                  </a:schemeClr>
                </a:solidFill>
                <a:ea typeface="Calibri"/>
                <a:cs typeface="Times New Roman"/>
              </a:rPr>
              <a:t>and </a:t>
            </a:r>
            <a:r>
              <a:rPr lang="en-US" sz="4000" dirty="0" smtClean="0">
                <a:solidFill>
                  <a:schemeClr val="tx2">
                    <a:lumMod val="75000"/>
                  </a:schemeClr>
                </a:solidFill>
                <a:ea typeface="Calibri"/>
                <a:cs typeface="Times New Roman"/>
              </a:rPr>
              <a:t>High Air Pressure</a:t>
            </a:r>
          </a:p>
          <a:p>
            <a:pPr>
              <a:lnSpc>
                <a:spcPct val="115000"/>
              </a:lnSpc>
              <a:spcBef>
                <a:spcPts val="0"/>
              </a:spcBef>
              <a:spcAft>
                <a:spcPts val="1000"/>
              </a:spcAft>
            </a:pPr>
            <a:r>
              <a:rPr lang="en-US" sz="4000" dirty="0" smtClean="0">
                <a:solidFill>
                  <a:schemeClr val="tx2">
                    <a:lumMod val="75000"/>
                  </a:schemeClr>
                </a:solidFill>
                <a:ea typeface="Calibri"/>
                <a:cs typeface="Times New Roman"/>
              </a:rPr>
              <a:t>The Components of Weather and Climate</a:t>
            </a:r>
            <a:endParaRPr lang="en-US" sz="4000" dirty="0">
              <a:solidFill>
                <a:schemeClr val="tx2">
                  <a:lumMod val="75000"/>
                </a:schemeClr>
              </a:solidFill>
              <a:ea typeface="Calibri"/>
              <a:cs typeface="Times New Roman"/>
            </a:endParaRPr>
          </a:p>
          <a:p>
            <a:r>
              <a:rPr lang="en-US" sz="4000" dirty="0">
                <a:solidFill>
                  <a:schemeClr val="tx2">
                    <a:lumMod val="75000"/>
                  </a:schemeClr>
                </a:solidFill>
                <a:ea typeface="Calibri"/>
                <a:cs typeface="Times New Roman"/>
              </a:rPr>
              <a:t>E</a:t>
            </a:r>
            <a:r>
              <a:rPr lang="en-US" sz="4000" dirty="0" smtClean="0">
                <a:solidFill>
                  <a:schemeClr val="tx2">
                    <a:lumMod val="75000"/>
                  </a:schemeClr>
                </a:solidFill>
                <a:ea typeface="Calibri"/>
                <a:cs typeface="Times New Roman"/>
              </a:rPr>
              <a:t>xtreme Weather </a:t>
            </a:r>
            <a:endParaRPr lang="en-US" sz="4000" dirty="0" smtClean="0">
              <a:solidFill>
                <a:schemeClr val="tx2">
                  <a:lumMod val="75000"/>
                </a:schemeClr>
              </a:solidFill>
            </a:endParaRPr>
          </a:p>
          <a:p>
            <a:pPr>
              <a:buNone/>
            </a:pPr>
            <a:endParaRPr lang="en-US" dirty="0" smtClean="0"/>
          </a:p>
          <a:p>
            <a:pPr>
              <a:buNone/>
            </a:pPr>
            <a:endParaRPr lang="en-US" dirty="0" smtClean="0">
              <a:solidFill>
                <a:srgbClr val="030399"/>
              </a:solidFill>
            </a:endParaRPr>
          </a:p>
          <a:p>
            <a:pPr>
              <a:buFont typeface="Arial" charset="0"/>
              <a:buChar char="•"/>
            </a:pPr>
            <a:endParaRPr lang="en-US" dirty="0" smtClean="0">
              <a:solidFill>
                <a:srgbClr val="030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Weather and Climate</a:t>
            </a:r>
            <a:endParaRPr lang="en-US" dirty="0">
              <a:solidFill>
                <a:schemeClr val="bg1"/>
              </a:solidFill>
            </a:endParaRPr>
          </a:p>
        </p:txBody>
      </p:sp>
      <p:sp>
        <p:nvSpPr>
          <p:cNvPr id="3" name="Content Placeholder 2"/>
          <p:cNvSpPr>
            <a:spLocks noGrp="1"/>
          </p:cNvSpPr>
          <p:nvPr>
            <p:ph idx="1"/>
          </p:nvPr>
        </p:nvSpPr>
        <p:spPr>
          <a:xfrm>
            <a:off x="0" y="1447800"/>
            <a:ext cx="9144000" cy="5396345"/>
          </a:xfr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0" marR="0" indent="0" algn="ctr">
              <a:lnSpc>
                <a:spcPct val="115000"/>
              </a:lnSpc>
              <a:spcBef>
                <a:spcPts val="0"/>
              </a:spcBef>
              <a:spcAft>
                <a:spcPts val="1000"/>
              </a:spcAft>
              <a:buNone/>
            </a:pPr>
            <a:r>
              <a:rPr lang="en-US" sz="4000" dirty="0">
                <a:solidFill>
                  <a:srgbClr val="548DD4"/>
                </a:solidFill>
                <a:ea typeface="Calibri"/>
                <a:cs typeface="Times New Roman"/>
              </a:rPr>
              <a:t>Weather</a:t>
            </a:r>
            <a:endParaRPr lang="en-US" sz="4000" dirty="0">
              <a:ea typeface="Calibri"/>
              <a:cs typeface="Times New Roman"/>
            </a:endParaRPr>
          </a:p>
          <a:p>
            <a:pPr marL="0" marR="0" indent="0" algn="ctr">
              <a:lnSpc>
                <a:spcPct val="115000"/>
              </a:lnSpc>
              <a:spcBef>
                <a:spcPts val="0"/>
              </a:spcBef>
              <a:spcAft>
                <a:spcPts val="1000"/>
              </a:spcAft>
              <a:buNone/>
            </a:pPr>
            <a:r>
              <a:rPr lang="en-US" sz="3600" dirty="0">
                <a:solidFill>
                  <a:srgbClr val="00B050"/>
                </a:solidFill>
                <a:ea typeface="Calibri"/>
                <a:cs typeface="Times New Roman"/>
              </a:rPr>
              <a:t>Weather is the condition of sky and the atmosphere of a place for a short time.</a:t>
            </a:r>
          </a:p>
          <a:p>
            <a:pPr marL="0" marR="0" indent="0" algn="ctr">
              <a:lnSpc>
                <a:spcPct val="115000"/>
              </a:lnSpc>
              <a:spcBef>
                <a:spcPts val="0"/>
              </a:spcBef>
              <a:spcAft>
                <a:spcPts val="1000"/>
              </a:spcAft>
              <a:buNone/>
            </a:pPr>
            <a:r>
              <a:rPr lang="en-US" sz="4000" dirty="0">
                <a:solidFill>
                  <a:srgbClr val="548DD4"/>
                </a:solidFill>
                <a:ea typeface="Calibri"/>
                <a:cs typeface="Times New Roman"/>
              </a:rPr>
              <a:t>Climate</a:t>
            </a:r>
            <a:endParaRPr lang="en-US" sz="4000" dirty="0">
              <a:ea typeface="Calibri"/>
              <a:cs typeface="Times New Roman"/>
            </a:endParaRPr>
          </a:p>
          <a:p>
            <a:pPr marL="0" marR="0" indent="0" algn="ctr">
              <a:lnSpc>
                <a:spcPct val="115000"/>
              </a:lnSpc>
              <a:spcBef>
                <a:spcPts val="0"/>
              </a:spcBef>
              <a:spcAft>
                <a:spcPts val="1000"/>
              </a:spcAft>
              <a:buNone/>
            </a:pPr>
            <a:r>
              <a:rPr lang="en-US" sz="3600" dirty="0">
                <a:solidFill>
                  <a:srgbClr val="00B050"/>
                </a:solidFill>
                <a:ea typeface="Calibri"/>
                <a:cs typeface="Times New Roman"/>
              </a:rPr>
              <a:t>Climate is the general condition of weather of a place for many years.</a:t>
            </a:r>
          </a:p>
          <a:p>
            <a:pPr algn="just">
              <a:buNone/>
            </a:pP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2954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4000" dirty="0">
                <a:solidFill>
                  <a:schemeClr val="bg1"/>
                </a:solidFill>
                <a:ea typeface="Calibri"/>
                <a:cs typeface="Times New Roman"/>
              </a:rPr>
              <a:t>Relationship between Weather and Climate</a:t>
            </a:r>
            <a:endParaRPr lang="en-US" sz="4000" dirty="0">
              <a:solidFill>
                <a:schemeClr val="bg1"/>
              </a:solidFill>
            </a:endParaRPr>
          </a:p>
        </p:txBody>
      </p:sp>
      <p:sp>
        <p:nvSpPr>
          <p:cNvPr id="4" name="Content Placeholder 3"/>
          <p:cNvSpPr>
            <a:spLocks noGrp="1"/>
          </p:cNvSpPr>
          <p:nvPr>
            <p:ph idx="1"/>
          </p:nvPr>
        </p:nvSpPr>
        <p:spPr>
          <a:xfrm>
            <a:off x="76200" y="1600200"/>
            <a:ext cx="8915400" cy="5181600"/>
          </a:xfrm>
          <a:solidFill>
            <a:schemeClr val="accent4">
              <a:lumMod val="40000"/>
              <a:lumOff val="60000"/>
            </a:schemeClr>
          </a:solidFill>
        </p:spPr>
        <p:txBody>
          <a:bodyPr/>
          <a:lstStyle/>
          <a:p>
            <a:pPr marL="0" marR="0" indent="0" algn="ctr">
              <a:lnSpc>
                <a:spcPct val="115000"/>
              </a:lnSpc>
              <a:spcBef>
                <a:spcPts val="0"/>
              </a:spcBef>
              <a:spcAft>
                <a:spcPts val="1000"/>
              </a:spcAft>
              <a:buNone/>
            </a:pPr>
            <a:endParaRPr lang="en-US" sz="4000" dirty="0" smtClean="0">
              <a:solidFill>
                <a:srgbClr val="0070C0"/>
              </a:solidFill>
              <a:ea typeface="Calibri"/>
              <a:cs typeface="Times New Roman"/>
            </a:endParaRPr>
          </a:p>
          <a:p>
            <a:pPr marL="0" marR="0" indent="0" algn="ctr">
              <a:lnSpc>
                <a:spcPct val="115000"/>
              </a:lnSpc>
              <a:spcBef>
                <a:spcPts val="0"/>
              </a:spcBef>
              <a:spcAft>
                <a:spcPts val="1000"/>
              </a:spcAft>
              <a:buNone/>
            </a:pPr>
            <a:r>
              <a:rPr lang="en-US" sz="4000" dirty="0" smtClean="0">
                <a:solidFill>
                  <a:srgbClr val="0070C0"/>
                </a:solidFill>
                <a:ea typeface="Calibri"/>
                <a:cs typeface="Times New Roman"/>
              </a:rPr>
              <a:t>Weather </a:t>
            </a:r>
            <a:r>
              <a:rPr lang="en-US" sz="4000" dirty="0">
                <a:solidFill>
                  <a:srgbClr val="0070C0"/>
                </a:solidFill>
                <a:ea typeface="Calibri"/>
                <a:cs typeface="Times New Roman"/>
              </a:rPr>
              <a:t>and climate are not the same, though there is a close relation between them. Climate is the changes of usual weather pattern in a certain area.</a:t>
            </a:r>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1430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nSpc>
                <a:spcPct val="115000"/>
              </a:lnSpc>
              <a:spcBef>
                <a:spcPts val="0"/>
              </a:spcBef>
              <a:spcAft>
                <a:spcPts val="1000"/>
              </a:spcAft>
            </a:pPr>
            <a:r>
              <a:rPr lang="en-US" dirty="0" smtClean="0">
                <a:solidFill>
                  <a:srgbClr val="0070C0"/>
                </a:solidFill>
                <a:ea typeface="Calibri"/>
                <a:cs typeface="Times New Roman"/>
              </a:rPr>
              <a:t/>
            </a:r>
            <a:br>
              <a:rPr lang="en-US" dirty="0" smtClean="0">
                <a:solidFill>
                  <a:srgbClr val="0070C0"/>
                </a:solidFill>
                <a:ea typeface="Calibri"/>
                <a:cs typeface="Times New Roman"/>
              </a:rPr>
            </a:br>
            <a:r>
              <a:rPr lang="en-US" sz="4900" dirty="0" smtClean="0">
                <a:solidFill>
                  <a:schemeClr val="bg1"/>
                </a:solidFill>
                <a:ea typeface="Calibri"/>
                <a:cs typeface="Times New Roman"/>
              </a:rPr>
              <a:t>Air pressure</a:t>
            </a:r>
            <a:r>
              <a:rPr lang="en-US" sz="2800" dirty="0">
                <a:solidFill>
                  <a:schemeClr val="bg1"/>
                </a:solidFill>
                <a:ea typeface="Calibri"/>
                <a:cs typeface="Times New Roman"/>
              </a:rPr>
              <a:t/>
            </a:r>
            <a:br>
              <a:rPr lang="en-US" sz="2800" dirty="0">
                <a:solidFill>
                  <a:schemeClr val="bg1"/>
                </a:solidFill>
                <a:ea typeface="Calibri"/>
                <a:cs typeface="Times New Roman"/>
              </a:rPr>
            </a:br>
            <a:endParaRPr lang="en-US" dirty="0">
              <a:solidFill>
                <a:schemeClr val="bg1"/>
              </a:solidFill>
            </a:endParaRPr>
          </a:p>
        </p:txBody>
      </p:sp>
      <p:sp>
        <p:nvSpPr>
          <p:cNvPr id="3" name="Content Placeholder 2"/>
          <p:cNvSpPr>
            <a:spLocks noGrp="1"/>
          </p:cNvSpPr>
          <p:nvPr>
            <p:ph idx="1"/>
          </p:nvPr>
        </p:nvSpPr>
        <p:spPr>
          <a:xfrm>
            <a:off x="76200" y="1524000"/>
            <a:ext cx="3124200" cy="5105399"/>
          </a:xfr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a:noAutofit/>
          </a:bodyPr>
          <a:lstStyle/>
          <a:p>
            <a:pPr marL="0" marR="0" indent="0">
              <a:lnSpc>
                <a:spcPct val="115000"/>
              </a:lnSpc>
              <a:spcBef>
                <a:spcPts val="0"/>
              </a:spcBef>
              <a:spcAft>
                <a:spcPts val="1000"/>
              </a:spcAft>
              <a:buNone/>
            </a:pPr>
            <a:r>
              <a:rPr lang="en-US" dirty="0" smtClean="0">
                <a:solidFill>
                  <a:srgbClr val="00B0F0"/>
                </a:solidFill>
                <a:ea typeface="Calibri"/>
                <a:cs typeface="Times New Roman"/>
              </a:rPr>
              <a:t>Air </a:t>
            </a:r>
            <a:r>
              <a:rPr lang="en-US" dirty="0">
                <a:solidFill>
                  <a:srgbClr val="00B0F0"/>
                </a:solidFill>
                <a:ea typeface="Calibri"/>
                <a:cs typeface="Times New Roman"/>
              </a:rPr>
              <a:t>pressure is the force produced by the weight of the air pressing down on the earth surface. </a:t>
            </a:r>
          </a:p>
          <a:p>
            <a:pPr algn="just">
              <a:buNone/>
            </a:pPr>
            <a:endParaRPr lang="en-US" sz="3600" dirty="0">
              <a:solidFill>
                <a:schemeClr val="tx1"/>
              </a:solidFill>
            </a:endParaRPr>
          </a:p>
        </p:txBody>
      </p:sp>
      <p:pic>
        <p:nvPicPr>
          <p:cNvPr id="15362" name="Picture 2" descr="D:\Air 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3830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tx2">
              <a:lumMod val="40000"/>
              <a:lumOff val="60000"/>
            </a:schemeClr>
          </a:solidFill>
        </p:spPr>
        <p:txBody>
          <a:bodyPr>
            <a:normAutofit fontScale="90000"/>
          </a:bodyPr>
          <a:lstStyle/>
          <a:p>
            <a:pPr lvl="0">
              <a:lnSpc>
                <a:spcPct val="115000"/>
              </a:lnSpc>
              <a:spcBef>
                <a:spcPts val="0"/>
              </a:spcBef>
              <a:spcAft>
                <a:spcPts val="1000"/>
              </a:spcAft>
            </a:pPr>
            <a:r>
              <a:rPr lang="en-US" sz="4000" dirty="0" smtClean="0">
                <a:solidFill>
                  <a:srgbClr val="0070C0"/>
                </a:solidFill>
                <a:ea typeface="Calibri"/>
                <a:cs typeface="Times New Roman"/>
              </a:rPr>
              <a:t/>
            </a:r>
            <a:br>
              <a:rPr lang="en-US" sz="4000" dirty="0" smtClean="0">
                <a:solidFill>
                  <a:srgbClr val="0070C0"/>
                </a:solidFill>
                <a:ea typeface="Calibri"/>
                <a:cs typeface="Times New Roman"/>
              </a:rPr>
            </a:br>
            <a:r>
              <a:rPr lang="en-US" sz="4900" dirty="0" smtClean="0">
                <a:solidFill>
                  <a:srgbClr val="FF0000"/>
                </a:solidFill>
                <a:ea typeface="Calibri"/>
                <a:cs typeface="Times New Roman"/>
              </a:rPr>
              <a:t>Wind</a:t>
            </a:r>
            <a:r>
              <a:rPr lang="en-US" sz="4000" dirty="0">
                <a:solidFill>
                  <a:prstClr val="white"/>
                </a:solidFill>
                <a:ea typeface="Calibri"/>
                <a:cs typeface="Times New Roman"/>
              </a:rPr>
              <a:t/>
            </a:r>
            <a:br>
              <a:rPr lang="en-US" sz="4000" dirty="0">
                <a:solidFill>
                  <a:prstClr val="white"/>
                </a:solidFill>
                <a:ea typeface="Calibri"/>
                <a:cs typeface="Times New Roman"/>
              </a:rPr>
            </a:br>
            <a:endParaRPr lang="en-US" dirty="0"/>
          </a:p>
        </p:txBody>
      </p:sp>
      <p:sp>
        <p:nvSpPr>
          <p:cNvPr id="3" name="Content Placeholder 2"/>
          <p:cNvSpPr>
            <a:spLocks noGrp="1"/>
          </p:cNvSpPr>
          <p:nvPr>
            <p:ph idx="1"/>
          </p:nvPr>
        </p:nvSpPr>
        <p:spPr>
          <a:xfrm>
            <a:off x="0" y="1295400"/>
            <a:ext cx="9144000" cy="5562600"/>
          </a:xfrm>
          <a:solidFill>
            <a:schemeClr val="accent1">
              <a:lumMod val="75000"/>
            </a:schemeClr>
          </a:solidFill>
        </p:spPr>
        <p:txBody>
          <a:bodyPr/>
          <a:lstStyle/>
          <a:p>
            <a:pPr marL="0" lvl="0" indent="0" algn="ctr">
              <a:lnSpc>
                <a:spcPct val="115000"/>
              </a:lnSpc>
              <a:spcBef>
                <a:spcPts val="0"/>
              </a:spcBef>
              <a:spcAft>
                <a:spcPts val="1000"/>
              </a:spcAft>
              <a:buNone/>
            </a:pPr>
            <a:r>
              <a:rPr lang="en-US" sz="3600" dirty="0">
                <a:solidFill>
                  <a:srgbClr val="00B0F0"/>
                </a:solidFill>
                <a:ea typeface="Calibri"/>
                <a:cs typeface="Times New Roman"/>
              </a:rPr>
              <a:t>Wind blows from high pressure to low pressure area</a:t>
            </a:r>
            <a:r>
              <a:rPr lang="en-US" sz="3600" dirty="0" smtClean="0">
                <a:solidFill>
                  <a:srgbClr val="00B0F0"/>
                </a:solidFill>
                <a:ea typeface="Calibri"/>
                <a:cs typeface="Times New Roman"/>
              </a:rPr>
              <a:t>.</a:t>
            </a:r>
            <a:endParaRPr lang="en-US" dirty="0"/>
          </a:p>
        </p:txBody>
      </p:sp>
      <p:pic>
        <p:nvPicPr>
          <p:cNvPr id="14338" name="Picture 2" descr="D:\wind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951967"/>
            <a:ext cx="5257800" cy="3601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4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265238"/>
          </a:xfrm>
          <a:solidFill>
            <a:schemeClr val="accent1">
              <a:lumMod val="40000"/>
              <a:lumOff val="60000"/>
            </a:schemeClr>
          </a:solidFill>
        </p:spPr>
        <p:txBody>
          <a:bodyPr>
            <a:normAutofit/>
          </a:bodyPr>
          <a:lstStyle/>
          <a:p>
            <a:r>
              <a:rPr lang="en-US" sz="4000" dirty="0">
                <a:solidFill>
                  <a:srgbClr val="0070C0"/>
                </a:solidFill>
                <a:ea typeface="Calibri"/>
                <a:cs typeface="Times New Roman"/>
              </a:rPr>
              <a:t>Low Pressure and High Pressure</a:t>
            </a:r>
            <a:endParaRPr lang="en-US" sz="4000" dirty="0"/>
          </a:p>
        </p:txBody>
      </p:sp>
      <p:sp>
        <p:nvSpPr>
          <p:cNvPr id="3" name="Content Placeholder 2"/>
          <p:cNvSpPr>
            <a:spLocks noGrp="1"/>
          </p:cNvSpPr>
          <p:nvPr>
            <p:ph idx="1"/>
          </p:nvPr>
        </p:nvSpPr>
        <p:spPr/>
        <p:txBody>
          <a:bodyPr/>
          <a:lstStyle/>
          <a:p>
            <a:pPr marL="0" indent="0">
              <a:buNone/>
            </a:pPr>
            <a:endParaRPr lang="en-US" dirty="0"/>
          </a:p>
        </p:txBody>
      </p:sp>
      <p:pic>
        <p:nvPicPr>
          <p:cNvPr id="13314" name="Picture 2" descr="D:\LHair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17073"/>
            <a:ext cx="8763000" cy="518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3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
            <a:ext cx="8686800" cy="129540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a:solidFill>
                  <a:srgbClr val="0070C0"/>
                </a:solidFill>
                <a:ea typeface="Calibri"/>
                <a:cs typeface="Times New Roman"/>
              </a:rPr>
              <a:t>Low Pressure and High Pressure</a:t>
            </a:r>
            <a:endParaRPr lang="en-US" dirty="0"/>
          </a:p>
        </p:txBody>
      </p:sp>
      <p:sp>
        <p:nvSpPr>
          <p:cNvPr id="3" name="Content Placeholder 2"/>
          <p:cNvSpPr>
            <a:spLocks noGrp="1"/>
          </p:cNvSpPr>
          <p:nvPr>
            <p:ph idx="1"/>
          </p:nvPr>
        </p:nvSpPr>
        <p:spPr>
          <a:xfrm>
            <a:off x="228600" y="1600200"/>
            <a:ext cx="8686800" cy="5029200"/>
          </a:xfrm>
          <a:solidFill>
            <a:schemeClr val="accent5">
              <a:lumMod val="50000"/>
            </a:schemeClr>
          </a:solidFill>
        </p:spPr>
        <p:style>
          <a:lnRef idx="1">
            <a:schemeClr val="accent4"/>
          </a:lnRef>
          <a:fillRef idx="3">
            <a:schemeClr val="accent4"/>
          </a:fillRef>
          <a:effectRef idx="2">
            <a:schemeClr val="accent4"/>
          </a:effectRef>
          <a:fontRef idx="minor">
            <a:schemeClr val="lt1"/>
          </a:fontRef>
        </p:style>
        <p:txBody>
          <a:bodyPr>
            <a:normAutofit/>
          </a:bodyPr>
          <a:lstStyle/>
          <a:p>
            <a:pPr marL="0" marR="0" indent="0" algn="ctr">
              <a:lnSpc>
                <a:spcPct val="115000"/>
              </a:lnSpc>
              <a:spcBef>
                <a:spcPts val="0"/>
              </a:spcBef>
              <a:spcAft>
                <a:spcPts val="1000"/>
              </a:spcAft>
              <a:buNone/>
            </a:pPr>
            <a:r>
              <a:rPr lang="en-US" sz="4000" dirty="0">
                <a:solidFill>
                  <a:srgbClr val="FF0000"/>
                </a:solidFill>
                <a:ea typeface="Calibri"/>
                <a:cs typeface="Times New Roman"/>
              </a:rPr>
              <a:t>Low Pressure</a:t>
            </a:r>
          </a:p>
          <a:p>
            <a:pPr marL="0" marR="0" indent="0" algn="ctr">
              <a:lnSpc>
                <a:spcPct val="115000"/>
              </a:lnSpc>
              <a:spcBef>
                <a:spcPts val="0"/>
              </a:spcBef>
              <a:spcAft>
                <a:spcPts val="1000"/>
              </a:spcAft>
              <a:buNone/>
            </a:pPr>
            <a:r>
              <a:rPr lang="en-US" dirty="0">
                <a:ea typeface="Calibri"/>
                <a:cs typeface="Times New Roman"/>
              </a:rPr>
              <a:t>During the day time, land is warmer than the water and the warmer land warms the air above. Air that is warmed becomes lighter than the surrounding air, so it rises up. As a result, low pressure develops over the land. On the other hand, at night low pressure develops over the ocean</a:t>
            </a:r>
            <a:endParaRPr lang="en-US" sz="1800" dirty="0">
              <a:ea typeface="Calibri"/>
              <a:cs typeface="Times New Roman"/>
            </a:endParaRPr>
          </a:p>
          <a:p>
            <a:pPr>
              <a:buNone/>
            </a:pPr>
            <a:endParaRPr lang="en-US" dirty="0" smtClean="0"/>
          </a:p>
          <a:p>
            <a:pPr>
              <a:buNone/>
            </a:pPr>
            <a:endParaRPr lang="en-US" dirty="0" smtClean="0">
              <a:solidFill>
                <a:srgbClr val="030399"/>
              </a:solidFill>
            </a:endParaRPr>
          </a:p>
          <a:p>
            <a:pPr>
              <a:buFont typeface="Arial" charset="0"/>
              <a:buChar char="•"/>
            </a:pPr>
            <a:endParaRPr lang="en-US" dirty="0" smtClean="0">
              <a:solidFill>
                <a:srgbClr val="030399"/>
              </a:solidFill>
            </a:endParaRPr>
          </a:p>
        </p:txBody>
      </p:sp>
    </p:spTree>
    <p:extLst>
      <p:ext uri="{BB962C8B-B14F-4D97-AF65-F5344CB8AC3E}">
        <p14:creationId xmlns:p14="http://schemas.microsoft.com/office/powerpoint/2010/main" val="3066794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841</TotalTime>
  <Words>684</Words>
  <Application>Microsoft Office PowerPoint</Application>
  <PresentationFormat>On-screen Show (4:3)</PresentationFormat>
  <Paragraphs>98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Topics to Discuss</vt:lpstr>
      <vt:lpstr>Weather and Climate</vt:lpstr>
      <vt:lpstr>Relationship between Weather and Climate</vt:lpstr>
      <vt:lpstr> Air pressure </vt:lpstr>
      <vt:lpstr> Wind </vt:lpstr>
      <vt:lpstr>Low Pressure and High Pressure</vt:lpstr>
      <vt:lpstr>Low Pressure and High Pressure</vt:lpstr>
      <vt:lpstr>Low Pressure and High Pressure</vt:lpstr>
      <vt:lpstr> Low Pressure and High Pressure </vt:lpstr>
      <vt:lpstr> The Component of Weather and Climate </vt:lpstr>
      <vt:lpstr>Humidity</vt:lpstr>
      <vt:lpstr> The Components of Weather and Climate </vt:lpstr>
      <vt:lpstr> Extreme Weather </vt:lpstr>
      <vt:lpstr> Extreme Weather </vt:lpstr>
      <vt:lpstr>Extreme Weather</vt:lpstr>
      <vt:lpstr>Extreme Weather</vt:lpstr>
      <vt:lpstr>   Extreme Weather Flood   </vt:lpstr>
      <vt:lpstr>Extreme Weather Draught</vt:lpstr>
      <vt:lpstr> Extreme Weather Nor’wester (Kal – Baishakhi) </vt:lpstr>
      <vt:lpstr>  Extreme Weather Nor’wester (Kal – Baishakhi)  </vt:lpstr>
      <vt:lpstr> Extreme Weather Tornado </vt:lpstr>
      <vt:lpstr> Extreme Weather </vt:lpstr>
      <vt:lpstr> Extreme Weather Cyclone </vt:lpstr>
      <vt:lpstr>Extreme Weather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Rony</dc:creator>
  <cp:lastModifiedBy>User</cp:lastModifiedBy>
  <cp:revision>207</cp:revision>
  <dcterms:created xsi:type="dcterms:W3CDTF">2006-08-16T00:00:00Z</dcterms:created>
  <dcterms:modified xsi:type="dcterms:W3CDTF">2017-03-04T12:42:19Z</dcterms:modified>
</cp:coreProperties>
</file>