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6" r:id="rId4"/>
    <p:sldId id="259" r:id="rId5"/>
    <p:sldId id="262" r:id="rId6"/>
    <p:sldId id="260" r:id="rId7"/>
    <p:sldId id="261" r:id="rId8"/>
    <p:sldId id="263" r:id="rId9"/>
    <p:sldId id="265" r:id="rId10"/>
    <p:sldId id="269" r:id="rId11"/>
    <p:sldId id="270" r:id="rId12"/>
    <p:sldId id="271" r:id="rId13"/>
    <p:sldId id="272" r:id="rId14"/>
    <p:sldId id="273" r:id="rId15"/>
    <p:sldId id="274" r:id="rId16"/>
    <p:sldId id="277" r:id="rId17"/>
    <p:sldId id="278" r:id="rId18"/>
    <p:sldId id="279" r:id="rId19"/>
    <p:sldId id="280" r:id="rId20"/>
    <p:sldId id="283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62200"/>
            <a:ext cx="7851648" cy="1828800"/>
          </a:xfrm>
        </p:spPr>
        <p:txBody>
          <a:bodyPr>
            <a:noAutofit/>
          </a:bodyPr>
          <a:lstStyle/>
          <a:p>
            <a:r>
              <a:rPr lang="en-US" sz="11500" dirty="0" smtClean="0">
                <a:latin typeface="Bradley Hand ITC" pitchFamily="66" charset="0"/>
              </a:rPr>
              <a:t>WELCOME</a:t>
            </a:r>
            <a:endParaRPr lang="en-US" sz="11500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752600"/>
            <a:ext cx="800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+mj-lt"/>
              </a:rPr>
              <a:t>Agricultural</a:t>
            </a:r>
          </a:p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+mj-lt"/>
              </a:rPr>
              <a:t>Technology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Image result for 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ge result for 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Image result for 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Image result for 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Image result for 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Image result for 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AutoShape 20" descr="Image result for 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" y="877669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Let’s see some picture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2" name="Picture 2" descr="image58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7698" y="2057400"/>
            <a:ext cx="912630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505200" y="5638800"/>
            <a:ext cx="525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Agricultural Technology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1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+mj-lt"/>
              </a:rPr>
              <a:t>Mechanical Technology</a:t>
            </a:r>
          </a:p>
          <a:p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26" name="Picture 2" descr="Image result for Mechanical Technology in ag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4194914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chanical Technology in ag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1"/>
            <a:ext cx="3886200" cy="2133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chanical Technology in agr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4038600"/>
            <a:ext cx="4030133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05600" y="3581400"/>
            <a:ext cx="1057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Tractor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6248400"/>
            <a:ext cx="2138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Irrigation pump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6248400"/>
            <a:ext cx="1749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Drum seeder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6002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latin typeface="+mj-lt"/>
              </a:rPr>
              <a:t>It helps to produce a lot  </a:t>
            </a:r>
          </a:p>
          <a:p>
            <a:r>
              <a:rPr lang="en-US" sz="2800" b="1" dirty="0" smtClean="0">
                <a:latin typeface="+mj-lt"/>
              </a:rPr>
              <a:t> of food in the shortest </a:t>
            </a:r>
          </a:p>
          <a:p>
            <a:r>
              <a:rPr lang="en-US" sz="2800" b="1" dirty="0" smtClean="0">
                <a:latin typeface="+mj-lt"/>
              </a:rPr>
              <a:t> period of time.</a:t>
            </a:r>
            <a:endParaRPr lang="en-US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+mj-lt"/>
              </a:rPr>
              <a:t>Chemical Technology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0" name="Picture 2" descr="Image result for Chemical Technology in agricul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3380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hemical Technology in agricul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291166"/>
            <a:ext cx="4381500" cy="2823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1828800"/>
            <a:ext cx="3962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+mj-lt"/>
              </a:rPr>
              <a:t>The fertilizer helps plants to grow well and produce more food.</a:t>
            </a:r>
            <a:endParaRPr lang="en-US" sz="2800" b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4800600"/>
            <a:ext cx="4191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latin typeface="+mj-lt"/>
              </a:rPr>
              <a:t>Pesticides are used to resist harmful pests and weeds in order to grow more food.</a:t>
            </a:r>
            <a:endParaRPr lang="en-US" sz="2600" b="1" dirty="0">
              <a:latin typeface="+mj-lt"/>
            </a:endParaRPr>
          </a:p>
        </p:txBody>
      </p:sp>
      <p:sp>
        <p:nvSpPr>
          <p:cNvPr id="8" name="Right Arrow 7"/>
          <p:cNvSpPr/>
          <p:nvPr/>
        </p:nvSpPr>
        <p:spPr>
          <a:xfrm flipV="1">
            <a:off x="4114800" y="2577396"/>
            <a:ext cx="531792" cy="8960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4191000" y="5410200"/>
            <a:ext cx="533400" cy="121919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38800" y="41910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Using fertilizer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6488668"/>
            <a:ext cx="1714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j-lt"/>
              </a:rPr>
              <a:t>Using pesticides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9144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+mj-lt"/>
              </a:rPr>
              <a:t>Biotechnology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260" y="4038600"/>
            <a:ext cx="3896139" cy="2400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iotechnology in ag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77530"/>
            <a:ext cx="3886200" cy="23086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752600"/>
            <a:ext cx="3962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A technology that uses  </a:t>
            </a:r>
          </a:p>
          <a:p>
            <a:r>
              <a:rPr lang="en-US" sz="2800" dirty="0" smtClean="0">
                <a:latin typeface="+mj-lt"/>
              </a:rPr>
              <a:t>  </a:t>
            </a:r>
            <a:r>
              <a:rPr lang="en-US" sz="2800" b="1" dirty="0" smtClean="0">
                <a:latin typeface="+mj-lt"/>
              </a:rPr>
              <a:t>living  things </a:t>
            </a:r>
            <a:r>
              <a:rPr lang="en-US" sz="2800" dirty="0" smtClean="0">
                <a:latin typeface="+mj-lt"/>
              </a:rPr>
              <a:t>to make  </a:t>
            </a:r>
          </a:p>
          <a:p>
            <a:r>
              <a:rPr lang="en-US" sz="2800" dirty="0" smtClean="0">
                <a:latin typeface="+mj-lt"/>
              </a:rPr>
              <a:t>  new product for human  </a:t>
            </a:r>
          </a:p>
          <a:p>
            <a:r>
              <a:rPr lang="en-US" sz="2800" dirty="0" smtClean="0">
                <a:latin typeface="+mj-lt"/>
              </a:rPr>
              <a:t>  welfare.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 A way to make plants  </a:t>
            </a:r>
          </a:p>
          <a:p>
            <a:r>
              <a:rPr lang="en-US" sz="2800" dirty="0" smtClean="0">
                <a:latin typeface="+mj-lt"/>
              </a:rPr>
              <a:t>  with special qualities.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More nutritious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More resistant to  </a:t>
            </a:r>
          </a:p>
          <a:p>
            <a:pPr lvl="1"/>
            <a:r>
              <a:rPr lang="en-US" sz="2800" dirty="0" smtClean="0">
                <a:latin typeface="+mj-lt"/>
              </a:rPr>
              <a:t>  pests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+mj-lt"/>
              </a:rPr>
              <a:t>More productive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6488668"/>
            <a:ext cx="3664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j-lt"/>
              </a:rPr>
              <a:t>Biotechnology can create new crops 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914400"/>
            <a:ext cx="8915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H.W.</a:t>
            </a:r>
          </a:p>
          <a:p>
            <a:r>
              <a:rPr lang="en-US" sz="2800" b="1" dirty="0" smtClean="0"/>
              <a:t>How does agricultural technology help to produce food?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Make a chart like the one shown below</a:t>
            </a:r>
            <a:endParaRPr lang="en-US" sz="28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3352800"/>
          <a:ext cx="75438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agricultural technology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does it help produce food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Mechanical Technology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Chemical Technology</a:t>
                      </a:r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Biotechnology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19200"/>
            <a:ext cx="8991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C00000"/>
                </a:solidFill>
                <a:latin typeface="+mj-lt"/>
              </a:rPr>
              <a:t>Negative </a:t>
            </a:r>
            <a:r>
              <a:rPr lang="en-US" sz="8800" b="1" dirty="0" smtClean="0">
                <a:solidFill>
                  <a:srgbClr val="C00000"/>
                </a:solidFill>
                <a:latin typeface="+mj-lt"/>
              </a:rPr>
              <a:t>Effects</a:t>
            </a:r>
            <a:endParaRPr lang="en-US" sz="8800" b="1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en-US" sz="8800" b="1" dirty="0" smtClean="0">
                <a:solidFill>
                  <a:srgbClr val="C00000"/>
                </a:solidFill>
                <a:latin typeface="+mj-lt"/>
              </a:rPr>
              <a:t> of </a:t>
            </a:r>
          </a:p>
          <a:p>
            <a:pPr algn="ctr"/>
            <a:r>
              <a:rPr lang="en-US" sz="8800" b="1" dirty="0" smtClean="0">
                <a:solidFill>
                  <a:srgbClr val="C00000"/>
                </a:solidFill>
                <a:latin typeface="+mj-lt"/>
              </a:rPr>
              <a:t>Technology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Image result for 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ge result for 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Image result for 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Image result for 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Image result for 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Image result for 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AutoShape 20" descr="Image result for 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762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1.Environmental Pollution</a:t>
            </a:r>
            <a:endParaRPr lang="en-US" sz="36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26" name="Picture 2" descr="Image result for Environmental Pollution through technolog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9" y="1588109"/>
            <a:ext cx="4372961" cy="36792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043" y="1600200"/>
            <a:ext cx="4600757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43000" y="5334000"/>
            <a:ext cx="173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Air pollution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62600" y="5334000"/>
            <a:ext cx="2145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Water pollution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839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2. Weapon</a:t>
            </a:r>
          </a:p>
          <a:p>
            <a:endParaRPr lang="en-US" sz="1400" dirty="0" smtClean="0">
              <a:solidFill>
                <a:srgbClr val="FF0000"/>
              </a:solidFill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4000" dirty="0" smtClean="0">
                <a:latin typeface="+mj-lt"/>
              </a:rPr>
              <a:t> Horrible uses of science knowledge </a:t>
            </a:r>
          </a:p>
          <a:p>
            <a:pPr lvl="1"/>
            <a:r>
              <a:rPr lang="en-US" sz="4000" dirty="0" smtClean="0">
                <a:latin typeface="+mj-lt"/>
              </a:rPr>
              <a:t>   are improving weapon technology.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2050" name="Picture 2" descr="Image result for Weapon ta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7429500" cy="3333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8600" y="6248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tank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9144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3.Other Negative Effect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074" name="Picture 2" descr="Image result for computer games playing boy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2133600"/>
            <a:ext cx="4476749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49530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Using technology turned to an addiction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981200"/>
            <a:ext cx="411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Technology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hurdles --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our regular sports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physical exercise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limit free thinking 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66800"/>
            <a:ext cx="800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Elementary Science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Class Five</a:t>
            </a:r>
          </a:p>
          <a:p>
            <a:r>
              <a:rPr lang="en-US" sz="6000" u="sng" dirty="0" smtClean="0">
                <a:solidFill>
                  <a:schemeClr val="accent2">
                    <a:lumMod val="75000"/>
                  </a:schemeClr>
                </a:solidFill>
              </a:rPr>
              <a:t>Chapter Nine</a:t>
            </a:r>
          </a:p>
          <a:p>
            <a:pPr algn="ctr"/>
            <a:r>
              <a:rPr lang="en-US" sz="8800" b="1" dirty="0" smtClean="0"/>
              <a:t>Technology </a:t>
            </a:r>
          </a:p>
          <a:p>
            <a:pPr algn="ctr"/>
            <a:r>
              <a:rPr lang="en-US" sz="8800" b="1" dirty="0" smtClean="0"/>
              <a:t>in our life</a:t>
            </a:r>
            <a:endParaRPr lang="en-US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90600"/>
            <a:ext cx="86106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Home Work:</a:t>
            </a:r>
          </a:p>
          <a:p>
            <a:endParaRPr lang="en-US" sz="3600" dirty="0" smtClean="0">
              <a:solidFill>
                <a:srgbClr val="7030A0"/>
              </a:solidFill>
              <a:latin typeface="+mj-lt"/>
            </a:endParaRP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7030A0"/>
                </a:solidFill>
                <a:latin typeface="+mj-lt"/>
              </a:rPr>
              <a:t>What is Science?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solidFill>
                  <a:srgbClr val="7030A0"/>
                </a:solidFill>
                <a:latin typeface="+mj-lt"/>
              </a:rPr>
              <a:t>  What is Technology?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solidFill>
                  <a:srgbClr val="7030A0"/>
                </a:solidFill>
                <a:latin typeface="+mj-lt"/>
              </a:rPr>
              <a:t>  Give an example-</a:t>
            </a:r>
          </a:p>
          <a:p>
            <a:pPr marL="1314450" lvl="1" indent="-857250">
              <a:buFont typeface="+mj-lt"/>
              <a:buAutoNum type="romanUcPeriod"/>
            </a:pPr>
            <a:r>
              <a:rPr lang="en-US" sz="3600" dirty="0" smtClean="0">
                <a:solidFill>
                  <a:srgbClr val="7030A0"/>
                </a:solidFill>
                <a:latin typeface="+mj-lt"/>
              </a:rPr>
              <a:t>How does technology  use science?</a:t>
            </a:r>
          </a:p>
          <a:p>
            <a:pPr marL="800100" lvl="1" indent="-342900">
              <a:buAutoNum type="romanUcPeriod"/>
            </a:pPr>
            <a:r>
              <a:rPr lang="en-US" sz="3600" dirty="0" smtClean="0">
                <a:solidFill>
                  <a:srgbClr val="7030A0"/>
                </a:solidFill>
                <a:latin typeface="+mj-lt"/>
              </a:rPr>
              <a:t>     How does science use technology?</a:t>
            </a:r>
          </a:p>
          <a:p>
            <a:pPr marL="342900" indent="-342900">
              <a:buAutoNum type="arabicPeriod"/>
            </a:pPr>
            <a:endParaRPr lang="en-US" sz="3200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14400"/>
            <a:ext cx="883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H.W.</a:t>
            </a:r>
          </a:p>
          <a:p>
            <a:pPr algn="ctr"/>
            <a:r>
              <a:rPr lang="en-US" sz="4000" dirty="0" smtClean="0">
                <a:latin typeface="+mj-lt"/>
              </a:rPr>
              <a:t>What are the Negative effects of </a:t>
            </a:r>
          </a:p>
          <a:p>
            <a:pPr algn="ctr"/>
            <a:r>
              <a:rPr lang="en-US" sz="4000" dirty="0" smtClean="0">
                <a:latin typeface="+mj-lt"/>
              </a:rPr>
              <a:t>Technology </a:t>
            </a:r>
          </a:p>
          <a:p>
            <a:pPr algn="ctr"/>
            <a:endParaRPr lang="en-US" sz="40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Make a chart like the one shown below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19200" y="4267200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Negative effects of 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technology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4384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+mj-lt"/>
              </a:rPr>
              <a:t>Thanks to All</a:t>
            </a:r>
            <a:endParaRPr lang="en-US" sz="9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66800"/>
            <a:ext cx="89154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Topics to Discuss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Use of Science and Technology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Science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Step of </a:t>
            </a:r>
            <a:r>
              <a:rPr lang="en-US" sz="2800" dirty="0" smtClean="0"/>
              <a:t>Scientific Methods</a:t>
            </a: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Technology and its </a:t>
            </a:r>
            <a:r>
              <a:rPr lang="en-US" sz="2800" dirty="0" smtClean="0"/>
              <a:t>Example</a:t>
            </a: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Relationship between Science and </a:t>
            </a:r>
            <a:r>
              <a:rPr lang="en-US" sz="2800" dirty="0" smtClean="0"/>
              <a:t>Technology</a:t>
            </a: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Agricultural Technology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Mechanical Technology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Chemical Technology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Biotechnology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Negative </a:t>
            </a:r>
            <a:r>
              <a:rPr lang="en-US" sz="2800" dirty="0" smtClean="0"/>
              <a:t>Effects of  </a:t>
            </a:r>
            <a:r>
              <a:rPr lang="en-US" sz="2800" dirty="0" smtClean="0"/>
              <a:t>Technology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freez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399"/>
            <a:ext cx="2819400" cy="3048001"/>
          </a:xfrm>
          <a:prstGeom prst="rect">
            <a:avLst/>
          </a:prstGeom>
          <a:noFill/>
        </p:spPr>
      </p:pic>
      <p:pic>
        <p:nvPicPr>
          <p:cNvPr id="1030" name="Picture 6" descr="Image result for compu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1" y="2209800"/>
            <a:ext cx="3429000" cy="2780958"/>
          </a:xfrm>
          <a:prstGeom prst="rect">
            <a:avLst/>
          </a:prstGeom>
          <a:noFill/>
        </p:spPr>
      </p:pic>
      <p:sp>
        <p:nvSpPr>
          <p:cNvPr id="1032" name="AutoShape 8" descr="Image result for 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ge result for 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Image result for 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Image result for 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Image result for 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Image result for 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AutoShape 20" descr="Image result for 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" descr="Image result for t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362200" y="1143000"/>
            <a:ext cx="3724253" cy="2286000"/>
          </a:xfrm>
          <a:prstGeom prst="rect">
            <a:avLst/>
          </a:prstGeom>
          <a:noFill/>
        </p:spPr>
      </p:pic>
      <p:pic>
        <p:nvPicPr>
          <p:cNvPr id="1026" name="Picture 2" descr="Image result for c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04800" y="3810000"/>
            <a:ext cx="6591300" cy="2438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143000" y="496669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Let’s see some picture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612082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All of these are results of science and technology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6801"/>
            <a:ext cx="8610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Use of Science and Technology</a:t>
            </a:r>
          </a:p>
          <a:p>
            <a:r>
              <a:rPr lang="en-US" sz="2400" dirty="0" smtClean="0"/>
              <a:t>What to do:</a:t>
            </a:r>
          </a:p>
          <a:p>
            <a:endParaRPr lang="en-US" sz="2400" dirty="0" smtClean="0"/>
          </a:p>
          <a:p>
            <a:r>
              <a:rPr lang="en-US" sz="2400" dirty="0" smtClean="0"/>
              <a:t>Make a table like the one shown below</a:t>
            </a:r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0600" y="2895600"/>
          <a:ext cx="7086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362200"/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 knowledge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Heat, mechanical energy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Medical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Agriculture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54102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Share your idea with your classmates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1440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Science:</a:t>
            </a:r>
            <a:r>
              <a:rPr lang="en-US" sz="3200" dirty="0" smtClean="0"/>
              <a:t> </a:t>
            </a:r>
          </a:p>
          <a:p>
            <a:r>
              <a:rPr lang="en-US" sz="2400" dirty="0" smtClean="0"/>
              <a:t>Science is the knowledge or study about the natural world. It is based on the facts learned through observation and experimentation.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789634"/>
            <a:ext cx="8610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Steps of Scientific Method:</a:t>
            </a:r>
            <a:r>
              <a:rPr lang="en-US" sz="32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Observation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Question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Hypothesis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Experiment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Conclusion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Sharing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144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Technology:</a:t>
            </a:r>
          </a:p>
          <a:p>
            <a:pPr algn="just"/>
            <a:r>
              <a:rPr lang="en-US" sz="4000" dirty="0" smtClean="0"/>
              <a:t>Technology is the practical application of science to solve the practical problems of our life.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40386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Example:</a:t>
            </a:r>
          </a:p>
          <a:p>
            <a:r>
              <a:rPr lang="en-US" sz="3200" dirty="0" smtClean="0"/>
              <a:t>Refrigerator, TV, mobile and light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8686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Relationship between Science and Technology:</a:t>
            </a:r>
            <a:endParaRPr lang="en-US" sz="3200" b="1" dirty="0" smtClean="0">
              <a:solidFill>
                <a:schemeClr val="tx2"/>
              </a:solidFill>
            </a:endParaRPr>
          </a:p>
          <a:p>
            <a:endParaRPr lang="en-US" sz="3200" dirty="0" smtClean="0"/>
          </a:p>
          <a:p>
            <a:r>
              <a:rPr lang="en-US" sz="3200" b="1" dirty="0" smtClean="0">
                <a:solidFill>
                  <a:srgbClr val="C00000"/>
                </a:solidFill>
              </a:rPr>
              <a:t>Science                    Technology</a:t>
            </a:r>
          </a:p>
          <a:p>
            <a:endParaRPr lang="en-US" sz="1400" dirty="0" smtClean="0">
              <a:solidFill>
                <a:srgbClr val="C00000"/>
              </a:solidFill>
            </a:endParaRPr>
          </a:p>
          <a:p>
            <a:r>
              <a:rPr lang="en-US" sz="3200" dirty="0" smtClean="0"/>
              <a:t>People invented steam engine by applying scientific knowledge of steam power.</a:t>
            </a:r>
          </a:p>
          <a:p>
            <a:endParaRPr lang="en-US" sz="1600" dirty="0" smtClean="0"/>
          </a:p>
          <a:p>
            <a:r>
              <a:rPr lang="en-US" sz="3200" b="1" dirty="0" smtClean="0">
                <a:solidFill>
                  <a:srgbClr val="C00000"/>
                </a:solidFill>
              </a:rPr>
              <a:t>Technology                  Science</a:t>
            </a:r>
          </a:p>
          <a:p>
            <a:r>
              <a:rPr lang="en-US" sz="3200" dirty="0" smtClean="0"/>
              <a:t> Microscope  is used to know microbial    </a:t>
            </a:r>
          </a:p>
          <a:p>
            <a:r>
              <a:rPr lang="en-US" sz="3200" dirty="0" smtClean="0"/>
              <a:t> knowledge.</a:t>
            </a:r>
          </a:p>
          <a:p>
            <a:r>
              <a:rPr lang="en-US" sz="3200" dirty="0" smtClean="0"/>
              <a:t> Telescope is used to know space knowledge.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33600" y="26670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95600" y="45720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elesco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6127380" cy="434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icrosco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3622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5715000"/>
            <a:ext cx="1887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Space telescope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6172200"/>
            <a:ext cx="1873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Microscope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448</Words>
  <Application>Microsoft Office PowerPoint</Application>
  <PresentationFormat>On-screen Show (4:3)</PresentationFormat>
  <Paragraphs>133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WELCOME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RAJCPSC12</dc:creator>
  <cp:lastModifiedBy>Mukul</cp:lastModifiedBy>
  <cp:revision>43</cp:revision>
  <dcterms:created xsi:type="dcterms:W3CDTF">2006-08-16T00:00:00Z</dcterms:created>
  <dcterms:modified xsi:type="dcterms:W3CDTF">2017-03-11T17:57:10Z</dcterms:modified>
</cp:coreProperties>
</file>