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Default Extension="jpeg" ContentType="image/jpeg"/>
  <Override PartName="/ppt/slideLayouts/slideLayout3.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40" r:id="rId1"/>
  </p:sldMasterIdLst>
  <p:notesMasterIdLst>
    <p:notesMasterId r:id="rId37"/>
  </p:notesMasterIdLst>
  <p:sldIdLst>
    <p:sldId id="291" r:id="rId2"/>
    <p:sldId id="300" r:id="rId3"/>
    <p:sldId id="299" r:id="rId4"/>
    <p:sldId id="259" r:id="rId5"/>
    <p:sldId id="260" r:id="rId6"/>
    <p:sldId id="261" r:id="rId7"/>
    <p:sldId id="262" r:id="rId8"/>
    <p:sldId id="263" r:id="rId9"/>
    <p:sldId id="301" r:id="rId10"/>
    <p:sldId id="264" r:id="rId11"/>
    <p:sldId id="265" r:id="rId12"/>
    <p:sldId id="266" r:id="rId13"/>
    <p:sldId id="267" r:id="rId14"/>
    <p:sldId id="269" r:id="rId15"/>
    <p:sldId id="268" r:id="rId16"/>
    <p:sldId id="270" r:id="rId17"/>
    <p:sldId id="271" r:id="rId18"/>
    <p:sldId id="272" r:id="rId19"/>
    <p:sldId id="273" r:id="rId20"/>
    <p:sldId id="274" r:id="rId21"/>
    <p:sldId id="275" r:id="rId22"/>
    <p:sldId id="297" r:id="rId23"/>
    <p:sldId id="276" r:id="rId24"/>
    <p:sldId id="277" r:id="rId25"/>
    <p:sldId id="298" r:id="rId26"/>
    <p:sldId id="278" r:id="rId27"/>
    <p:sldId id="280" r:id="rId28"/>
    <p:sldId id="282" r:id="rId29"/>
    <p:sldId id="283" r:id="rId30"/>
    <p:sldId id="284" r:id="rId31"/>
    <p:sldId id="289" r:id="rId32"/>
    <p:sldId id="295" r:id="rId33"/>
    <p:sldId id="296" r:id="rId34"/>
    <p:sldId id="285" r:id="rId35"/>
    <p:sldId id="290" r:id="rId3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A76505"/>
    <a:srgbClr val="F82063"/>
    <a:srgbClr val="BA063E"/>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aximized">
    <p:restoredLeft sz="34587" autoAdjust="0"/>
    <p:restoredTop sz="86380" autoAdjust="0"/>
  </p:normalViewPr>
  <p:slideViewPr>
    <p:cSldViewPr>
      <p:cViewPr varScale="1">
        <p:scale>
          <a:sx n="63" d="100"/>
          <a:sy n="63" d="100"/>
        </p:scale>
        <p:origin x="-1362" y="-96"/>
      </p:cViewPr>
      <p:guideLst>
        <p:guide orient="horz" pos="2160"/>
        <p:guide pos="2880"/>
      </p:guideLst>
    </p:cSldViewPr>
  </p:slideViewPr>
  <p:outlineViewPr>
    <p:cViewPr>
      <p:scale>
        <a:sx n="33" d="100"/>
        <a:sy n="33" d="100"/>
      </p:scale>
      <p:origin x="228" y="24054"/>
    </p:cViewPr>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55" d="100"/>
          <a:sy n="55" d="100"/>
        </p:scale>
        <p:origin x="-2892" y="-102"/>
      </p:cViewPr>
      <p:guideLst>
        <p:guide orient="horz" pos="2880"/>
        <p:guide pos="2160"/>
      </p:guideLst>
    </p:cSldViewPr>
  </p:notes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notesMaster" Target="notesMasters/notesMaster1.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A453E82-F7E1-4CB9-9916-663B588EE4B3}" type="datetimeFigureOut">
              <a:rPr lang="en-US" smtClean="0"/>
              <a:pPr/>
              <a:t>3/11/2017</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4A0B9EF-40D3-4B0F-9E4E-3189AA5FE68E}"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E4A0B9EF-40D3-4B0F-9E4E-3189AA5FE68E}" type="slidenum">
              <a:rPr lang="en-US" smtClean="0"/>
              <a:pPr/>
              <a:t>4</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E4A0B9EF-40D3-4B0F-9E4E-3189AA5FE68E}" type="slidenum">
              <a:rPr lang="en-US" smtClean="0"/>
              <a:pPr/>
              <a:t>10</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E4A0B9EF-40D3-4B0F-9E4E-3189AA5FE68E}" type="slidenum">
              <a:rPr lang="en-US" smtClean="0"/>
              <a:pPr/>
              <a:t>11</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E4A0B9EF-40D3-4B0F-9E4E-3189AA5FE68E}" type="slidenum">
              <a:rPr lang="en-US" smtClean="0"/>
              <a:pPr/>
              <a:t>32</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Ref idx="1002">
        <a:schemeClr val="bg2"/>
      </p:bgRef>
    </p:bg>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30" name="Date Placeholder 29"/>
          <p:cNvSpPr>
            <a:spLocks noGrp="1"/>
          </p:cNvSpPr>
          <p:nvPr>
            <p:ph type="dt" sz="half" idx="10"/>
          </p:nvPr>
        </p:nvSpPr>
        <p:spPr/>
        <p:txBody>
          <a:bodyPr/>
          <a:lstStyle/>
          <a:p>
            <a:fld id="{345B08DA-CF9D-41CB-B90F-7B1090A3F287}" type="datetimeFigureOut">
              <a:rPr lang="en-US" smtClean="0"/>
              <a:pPr/>
              <a:t>3/11/2017</a:t>
            </a:fld>
            <a:endParaRPr lang="en-US"/>
          </a:p>
        </p:txBody>
      </p:sp>
      <p:sp>
        <p:nvSpPr>
          <p:cNvPr id="19" name="Footer Placeholder 18"/>
          <p:cNvSpPr>
            <a:spLocks noGrp="1"/>
          </p:cNvSpPr>
          <p:nvPr>
            <p:ph type="ftr" sz="quarter" idx="11"/>
          </p:nvPr>
        </p:nvSpPr>
        <p:spPr/>
        <p:txBody>
          <a:bodyPr/>
          <a:lstStyle/>
          <a:p>
            <a:endParaRPr lang="en-US"/>
          </a:p>
        </p:txBody>
      </p:sp>
      <p:sp>
        <p:nvSpPr>
          <p:cNvPr id="27" name="Slide Number Placeholder 26"/>
          <p:cNvSpPr>
            <a:spLocks noGrp="1"/>
          </p:cNvSpPr>
          <p:nvPr>
            <p:ph type="sldNum" sz="quarter" idx="12"/>
          </p:nvPr>
        </p:nvSpPr>
        <p:spPr/>
        <p:txBody>
          <a:bodyPr/>
          <a:lstStyle/>
          <a:p>
            <a:fld id="{3FF66500-9751-4ADA-B873-A610BA14CE03}"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transition>
    <p:wedg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345B08DA-CF9D-41CB-B90F-7B1090A3F287}" type="datetimeFigureOut">
              <a:rPr lang="en-US" smtClean="0"/>
              <a:pPr/>
              <a:t>3/11/2017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FF66500-9751-4ADA-B873-A610BA14CE03}" type="slidenum">
              <a:rPr lang="en-US" smtClean="0"/>
              <a:pPr/>
              <a:t>‹#›</a:t>
            </a:fld>
            <a:endParaRPr lang="en-US"/>
          </a:p>
        </p:txBody>
      </p:sp>
    </p:spTree>
  </p:cSld>
  <p:clrMapOvr>
    <a:masterClrMapping/>
  </p:clrMapOvr>
  <p:transition>
    <p:wedg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1"/>
            <a:ext cx="2057400" cy="5211763"/>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914401"/>
            <a:ext cx="6019800" cy="5211763"/>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345B08DA-CF9D-41CB-B90F-7B1090A3F287}" type="datetimeFigureOut">
              <a:rPr lang="en-US" smtClean="0"/>
              <a:pPr/>
              <a:t>3/11/2017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FF66500-9751-4ADA-B873-A610BA14CE03}" type="slidenum">
              <a:rPr lang="en-US" smtClean="0"/>
              <a:pPr/>
              <a:t>‹#›</a:t>
            </a:fld>
            <a:endParaRPr lang="en-US"/>
          </a:p>
        </p:txBody>
      </p:sp>
    </p:spTree>
  </p:cSld>
  <p:clrMapOvr>
    <a:masterClrMapping/>
  </p:clrMapOvr>
  <p:transition>
    <p:wedg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345B08DA-CF9D-41CB-B90F-7B1090A3F287}" type="datetimeFigureOut">
              <a:rPr lang="en-US" smtClean="0"/>
              <a:pPr/>
              <a:t>3/11/2017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FF66500-9751-4ADA-B873-A610BA14CE03}" type="slidenum">
              <a:rPr lang="en-US" smtClean="0"/>
              <a:pPr/>
              <a:t>‹#›</a:t>
            </a:fld>
            <a:endParaRPr lang="en-US"/>
          </a:p>
        </p:txBody>
      </p:sp>
    </p:spTree>
  </p:cSld>
  <p:clrMapOvr>
    <a:masterClrMapping/>
  </p:clrMapOvr>
  <p:transition>
    <p:wedg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345B08DA-CF9D-41CB-B90F-7B1090A3F287}" type="datetimeFigureOut">
              <a:rPr lang="en-US" smtClean="0"/>
              <a:pPr/>
              <a:t>3/11/2017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FF66500-9751-4ADA-B873-A610BA14CE03}"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transition>
    <p:wedg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345B08DA-CF9D-41CB-B90F-7B1090A3F287}" type="datetimeFigureOut">
              <a:rPr lang="en-US" smtClean="0"/>
              <a:pPr/>
              <a:t>3/11/2017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FF66500-9751-4ADA-B873-A610BA14CE03}" type="slidenum">
              <a:rPr lang="en-US" smtClean="0"/>
              <a:pPr/>
              <a:t>‹#›</a:t>
            </a:fld>
            <a:endParaRPr lang="en-US"/>
          </a:p>
        </p:txBody>
      </p:sp>
    </p:spTree>
  </p:cSld>
  <p:clrMapOvr>
    <a:masterClrMapping/>
  </p:clrMapOvr>
  <p:transition>
    <p:wedg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tIns="45720" anchor="b"/>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345B08DA-CF9D-41CB-B90F-7B1090A3F287}" type="datetimeFigureOut">
              <a:rPr lang="en-US" smtClean="0"/>
              <a:pPr/>
              <a:t>3/11/2017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FF66500-9751-4ADA-B873-A610BA14CE03}" type="slidenum">
              <a:rPr lang="en-US" smtClean="0"/>
              <a:pPr/>
              <a:t>‹#›</a:t>
            </a:fld>
            <a:endParaRPr lang="en-US"/>
          </a:p>
        </p:txBody>
      </p:sp>
    </p:spTree>
  </p:cSld>
  <p:clrMapOvr>
    <a:masterClrMapping/>
  </p:clrMapOvr>
  <p:transition>
    <p:wedg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345B08DA-CF9D-41CB-B90F-7B1090A3F287}" type="datetimeFigureOut">
              <a:rPr lang="en-US" smtClean="0"/>
              <a:pPr/>
              <a:t>3/11/2017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FF66500-9751-4ADA-B873-A610BA14CE03}" type="slidenum">
              <a:rPr lang="en-US" smtClean="0"/>
              <a:pPr/>
              <a:t>‹#›</a:t>
            </a:fld>
            <a:endParaRPr lang="en-US"/>
          </a:p>
        </p:txBody>
      </p:sp>
    </p:spTree>
  </p:cSld>
  <p:clrMapOvr>
    <a:masterClrMapping/>
  </p:clrMapOvr>
  <p:transition>
    <p:wedg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45B08DA-CF9D-41CB-B90F-7B1090A3F287}" type="datetimeFigureOut">
              <a:rPr lang="en-US" smtClean="0"/>
              <a:pPr/>
              <a:t>3/11/2017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FF66500-9751-4ADA-B873-A610BA14CE03}" type="slidenum">
              <a:rPr lang="en-US" smtClean="0"/>
              <a:pPr/>
              <a:t>‹#›</a:t>
            </a:fld>
            <a:endParaRPr lang="en-US"/>
          </a:p>
        </p:txBody>
      </p:sp>
    </p:spTree>
  </p:cSld>
  <p:clrMapOvr>
    <a:masterClrMapping/>
  </p:clrMapOvr>
  <p:transition>
    <p:wedg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345B08DA-CF9D-41CB-B90F-7B1090A3F287}" type="datetimeFigureOut">
              <a:rPr lang="en-US" smtClean="0"/>
              <a:pPr/>
              <a:t>3/11/2017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FF66500-9751-4ADA-B873-A610BA14CE03}" type="slidenum">
              <a:rPr lang="en-US" smtClean="0"/>
              <a:pPr/>
              <a:t>‹#›</a:t>
            </a:fld>
            <a:endParaRPr lang="en-US"/>
          </a:p>
        </p:txBody>
      </p:sp>
    </p:spTree>
  </p:cSld>
  <p:clrMapOvr>
    <a:masterClrMapping/>
  </p:clrMapOvr>
  <p:transition>
    <p:wedg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Snip and Round Single Corner Rectangle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Right Triangle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Title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en-US" smtClean="0"/>
              <a:t>Click to edit Master title style</a:t>
            </a:r>
            <a:endParaRPr kumimoji="0" lang="en-US"/>
          </a:p>
        </p:txBody>
      </p:sp>
      <p:sp>
        <p:nvSpPr>
          <p:cNvPr id="4" name="Text Placeholder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345B08DA-CF9D-41CB-B90F-7B1090A3F287}" type="datetimeFigureOut">
              <a:rPr lang="en-US" smtClean="0"/>
              <a:pPr/>
              <a:t>3/11/2017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8077200" y="6356350"/>
            <a:ext cx="609600" cy="365125"/>
          </a:xfrm>
        </p:spPr>
        <p:txBody>
          <a:bodyPr/>
          <a:lstStyle/>
          <a:p>
            <a:fld id="{3FF66500-9751-4ADA-B873-A610BA14CE03}" type="slidenum">
              <a:rPr lang="en-US" smtClean="0"/>
              <a:pPr/>
              <a:t>‹#›</a:t>
            </a:fld>
            <a:endParaRPr lang="en-US"/>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en-US" smtClean="0"/>
              <a:t>Click icon to add picture</a:t>
            </a:r>
            <a:endParaRPr kumimoji="0" lang="en-US" dirty="0"/>
          </a:p>
        </p:txBody>
      </p:sp>
      <p:sp>
        <p:nvSpPr>
          <p:cNvPr id="10" name="Freeform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11" name="Freeform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Tree>
  </p:cSld>
  <p:clrMapOvr>
    <a:masterClrMapping/>
  </p:clrMapOvr>
  <p:transition>
    <p:wedg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Freeform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8" name="Freeform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9" name="Title Placeholder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345B08DA-CF9D-41CB-B90F-7B1090A3F287}" type="datetimeFigureOut">
              <a:rPr lang="en-US" smtClean="0"/>
              <a:pPr/>
              <a:t>3/11/2017</a:t>
            </a:fld>
            <a:endParaRPr lang="en-US"/>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en-US"/>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3FF66500-9751-4ADA-B873-A610BA14CE03}" type="slidenum">
              <a:rPr lang="en-US" smtClean="0"/>
              <a:pPr/>
              <a:t>‹#›</a:t>
            </a:fld>
            <a:endParaRPr lang="en-US"/>
          </a:p>
        </p:txBody>
      </p:sp>
      <p:grpSp>
        <p:nvGrpSpPr>
          <p:cNvPr id="2" name="Group 1"/>
          <p:cNvGrpSpPr/>
          <p:nvPr/>
        </p:nvGrpSpPr>
        <p:grpSpPr>
          <a:xfrm>
            <a:off x="-19017" y="202408"/>
            <a:ext cx="9180548" cy="649224"/>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grpSp>
    </p:spTree>
  </p:cSld>
  <p:clrMap bg1="lt1" tx1="dk1" bg2="lt2" tx2="dk2" accent1="accent1" accent2="accent2" accent3="accent3" accent4="accent4" accent5="accent5" accent6="accent6" hlink="hlink" folHlink="folHlink"/>
  <p:sldLayoutIdLst>
    <p:sldLayoutId id="2147483841" r:id="rId1"/>
    <p:sldLayoutId id="2147483842" r:id="rId2"/>
    <p:sldLayoutId id="2147483843" r:id="rId3"/>
    <p:sldLayoutId id="2147483844" r:id="rId4"/>
    <p:sldLayoutId id="2147483845" r:id="rId5"/>
    <p:sldLayoutId id="2147483846" r:id="rId6"/>
    <p:sldLayoutId id="2147483847" r:id="rId7"/>
    <p:sldLayoutId id="2147483848" r:id="rId8"/>
    <p:sldLayoutId id="2147483849" r:id="rId9"/>
    <p:sldLayoutId id="2147483850" r:id="rId10"/>
    <p:sldLayoutId id="2147483851" r:id="rId11"/>
  </p:sldLayoutIdLst>
  <p:transition>
    <p:wedge/>
  </p:transition>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9.gif"/><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2.xml"/><Relationship Id="rId5" Type="http://schemas.openxmlformats.org/officeDocument/2006/relationships/image" Target="../media/image22.gif"/><Relationship Id="rId4" Type="http://schemas.openxmlformats.org/officeDocument/2006/relationships/image" Target="../media/image21.jpe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5.jpe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914" name="Picture 2" descr="Image result for energy"/>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
        <p:nvSpPr>
          <p:cNvPr id="4" name="Rectangle 3"/>
          <p:cNvSpPr/>
          <p:nvPr/>
        </p:nvSpPr>
        <p:spPr>
          <a:xfrm>
            <a:off x="0" y="457200"/>
            <a:ext cx="5791200" cy="1446550"/>
          </a:xfrm>
          <a:prstGeom prst="rect">
            <a:avLst/>
          </a:prstGeom>
        </p:spPr>
        <p:txBody>
          <a:bodyPr wrap="square">
            <a:spAutoFit/>
          </a:bodyPr>
          <a:lstStyle/>
          <a:p>
            <a:pPr algn="ctr">
              <a:buNone/>
            </a:pPr>
            <a:r>
              <a:rPr lang="en-US" sz="8800" b="1" i="1" dirty="0" smtClean="0">
                <a:latin typeface="Algerian" pitchFamily="82" charset="0"/>
              </a:rPr>
              <a:t>WELCOME</a:t>
            </a:r>
          </a:p>
        </p:txBody>
      </p:sp>
    </p:spTree>
  </p:cSld>
  <p:clrMapOvr>
    <a:masterClrMapping/>
  </p:clrMapOvr>
  <p:transition>
    <p:wedg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591312"/>
          </a:xfrm>
        </p:spPr>
        <p:txBody>
          <a:bodyPr>
            <a:normAutofit fontScale="90000"/>
          </a:bodyPr>
          <a:lstStyle/>
          <a:p>
            <a:r>
              <a:rPr lang="en-US" dirty="0" smtClean="0"/>
              <a:t>Forms of Energy</a:t>
            </a:r>
            <a:endParaRPr lang="en-US" dirty="0"/>
          </a:p>
        </p:txBody>
      </p:sp>
      <p:sp>
        <p:nvSpPr>
          <p:cNvPr id="3" name="Content Placeholder 2"/>
          <p:cNvSpPr>
            <a:spLocks noGrp="1"/>
          </p:cNvSpPr>
          <p:nvPr>
            <p:ph idx="1"/>
          </p:nvPr>
        </p:nvSpPr>
        <p:spPr>
          <a:xfrm>
            <a:off x="0" y="1371600"/>
            <a:ext cx="9144000" cy="5486400"/>
          </a:xfrm>
          <a:solidFill>
            <a:srgbClr val="00B0F0"/>
          </a:solidFill>
        </p:spPr>
        <p:txBody>
          <a:bodyPr>
            <a:normAutofit fontScale="92500"/>
          </a:bodyPr>
          <a:lstStyle/>
          <a:p>
            <a:r>
              <a:rPr lang="en-US" sz="3600" dirty="0" smtClean="0">
                <a:solidFill>
                  <a:srgbClr val="C00000"/>
                </a:solidFill>
                <a:latin typeface="+mj-lt"/>
              </a:rPr>
              <a:t>Sound Energy:</a:t>
            </a:r>
          </a:p>
          <a:p>
            <a:pPr lvl="1"/>
            <a:r>
              <a:rPr lang="en-US" sz="3600" dirty="0" smtClean="0">
                <a:latin typeface="+mj-lt"/>
              </a:rPr>
              <a:t>It helps us to hear.</a:t>
            </a:r>
          </a:p>
          <a:p>
            <a:pPr lvl="1"/>
            <a:r>
              <a:rPr lang="en-US" sz="3600" dirty="0" smtClean="0">
                <a:latin typeface="+mj-lt"/>
              </a:rPr>
              <a:t>It comes from vibration of objects.</a:t>
            </a:r>
          </a:p>
          <a:p>
            <a:pPr lvl="1"/>
            <a:r>
              <a:rPr lang="en-US" sz="3600" dirty="0" smtClean="0">
                <a:latin typeface="+mj-lt"/>
              </a:rPr>
              <a:t>It needs medium to travel: air, any matter  etc.</a:t>
            </a:r>
          </a:p>
          <a:p>
            <a:pPr lvl="1"/>
            <a:r>
              <a:rPr lang="en-US" sz="3600" dirty="0" smtClean="0">
                <a:latin typeface="+mj-lt"/>
              </a:rPr>
              <a:t>It can not travel in vacuum.</a:t>
            </a:r>
          </a:p>
          <a:p>
            <a:pPr lvl="1"/>
            <a:r>
              <a:rPr lang="en-US" sz="3600" dirty="0" smtClean="0">
                <a:latin typeface="+mj-lt"/>
              </a:rPr>
              <a:t>It is used to enjoy music.</a:t>
            </a:r>
          </a:p>
          <a:p>
            <a:r>
              <a:rPr lang="en-US" sz="3600" dirty="0" smtClean="0">
                <a:solidFill>
                  <a:srgbClr val="C00000"/>
                </a:solidFill>
                <a:latin typeface="+mj-lt"/>
              </a:rPr>
              <a:t>Chemical </a:t>
            </a:r>
            <a:r>
              <a:rPr lang="en-US" sz="3600" dirty="0" smtClean="0">
                <a:solidFill>
                  <a:srgbClr val="C00000"/>
                </a:solidFill>
                <a:latin typeface="+mj-lt"/>
              </a:rPr>
              <a:t>Energy:</a:t>
            </a:r>
          </a:p>
          <a:p>
            <a:pPr lvl="1"/>
            <a:r>
              <a:rPr lang="en-US" sz="3600" dirty="0" smtClean="0">
                <a:latin typeface="+mj-lt"/>
              </a:rPr>
              <a:t>It stores in in food, fuel(wood, oil, gas), coal etc.</a:t>
            </a:r>
          </a:p>
          <a:p>
            <a:endParaRPr lang="en-US" dirty="0"/>
          </a:p>
        </p:txBody>
      </p:sp>
    </p:spTree>
  </p:cSld>
  <p:clrMapOvr>
    <a:masterClrMapping/>
  </p:clrMapOvr>
  <p:transition>
    <p:wedg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linds(horizontal)">
                                      <p:cBhvr>
                                        <p:cTn id="7" dur="500"/>
                                        <p:tgtEl>
                                          <p:spTgt spid="3">
                                            <p:txEl>
                                              <p:pRg st="0" end="0"/>
                                            </p:txEl>
                                          </p:spTgt>
                                        </p:tgtEl>
                                      </p:cBhvr>
                                    </p:animEffect>
                                  </p:childTnLst>
                                </p:cTn>
                              </p:par>
                            </p:childTnLst>
                          </p:cTn>
                        </p:par>
                        <p:par>
                          <p:cTn id="8" fill="hold">
                            <p:stCondLst>
                              <p:cond delay="500"/>
                            </p:stCondLst>
                            <p:childTnLst>
                              <p:par>
                                <p:cTn id="9" presetID="3" presetClass="entr" presetSubtype="10" fill="hold" nodeType="after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Effect transition="in" filter="blinds(horizontal)">
                                      <p:cBhvr>
                                        <p:cTn id="11" dur="500"/>
                                        <p:tgtEl>
                                          <p:spTgt spid="3">
                                            <p:txEl>
                                              <p:pRg st="1" end="1"/>
                                            </p:txEl>
                                          </p:spTgt>
                                        </p:tgtEl>
                                      </p:cBhvr>
                                    </p:animEffect>
                                  </p:childTnLst>
                                </p:cTn>
                              </p:par>
                            </p:childTnLst>
                          </p:cTn>
                        </p:par>
                        <p:par>
                          <p:cTn id="12" fill="hold">
                            <p:stCondLst>
                              <p:cond delay="1000"/>
                            </p:stCondLst>
                            <p:childTnLst>
                              <p:par>
                                <p:cTn id="13" presetID="3" presetClass="entr" presetSubtype="10" fill="hold" nodeType="after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blinds(horizontal)">
                                      <p:cBhvr>
                                        <p:cTn id="15" dur="500"/>
                                        <p:tgtEl>
                                          <p:spTgt spid="3">
                                            <p:txEl>
                                              <p:pRg st="2" end="2"/>
                                            </p:txEl>
                                          </p:spTgt>
                                        </p:tgtEl>
                                      </p:cBhvr>
                                    </p:animEffect>
                                  </p:childTnLst>
                                </p:cTn>
                              </p:par>
                            </p:childTnLst>
                          </p:cTn>
                        </p:par>
                        <p:par>
                          <p:cTn id="16" fill="hold">
                            <p:stCondLst>
                              <p:cond delay="1500"/>
                            </p:stCondLst>
                            <p:childTnLst>
                              <p:par>
                                <p:cTn id="17" presetID="3" presetClass="entr" presetSubtype="10" fill="hold" nodeType="after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Effect transition="in" filter="blinds(horizontal)">
                                      <p:cBhvr>
                                        <p:cTn id="19" dur="500"/>
                                        <p:tgtEl>
                                          <p:spTgt spid="3">
                                            <p:txEl>
                                              <p:pRg st="3" end="3"/>
                                            </p:txEl>
                                          </p:spTgt>
                                        </p:tgtEl>
                                      </p:cBhvr>
                                    </p:animEffect>
                                  </p:childTnLst>
                                </p:cTn>
                              </p:par>
                            </p:childTnLst>
                          </p:cTn>
                        </p:par>
                        <p:par>
                          <p:cTn id="20" fill="hold">
                            <p:stCondLst>
                              <p:cond delay="2000"/>
                            </p:stCondLst>
                            <p:childTnLst>
                              <p:par>
                                <p:cTn id="21" presetID="3" presetClass="entr" presetSubtype="10" fill="hold" nodeType="after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Effect transition="in" filter="blinds(horizontal)">
                                      <p:cBhvr>
                                        <p:cTn id="23" dur="500"/>
                                        <p:tgtEl>
                                          <p:spTgt spid="3">
                                            <p:txEl>
                                              <p:pRg st="4" end="4"/>
                                            </p:txEl>
                                          </p:spTgt>
                                        </p:tgtEl>
                                      </p:cBhvr>
                                    </p:animEffect>
                                  </p:childTnLst>
                                </p:cTn>
                              </p:par>
                            </p:childTnLst>
                          </p:cTn>
                        </p:par>
                        <p:par>
                          <p:cTn id="24" fill="hold">
                            <p:stCondLst>
                              <p:cond delay="2500"/>
                            </p:stCondLst>
                            <p:childTnLst>
                              <p:par>
                                <p:cTn id="25" presetID="3" presetClass="entr" presetSubtype="10" fill="hold" nodeType="after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Effect transition="in" filter="blinds(horizontal)">
                                      <p:cBhvr>
                                        <p:cTn id="27" dur="500"/>
                                        <p:tgtEl>
                                          <p:spTgt spid="3">
                                            <p:txEl>
                                              <p:pRg st="5" end="5"/>
                                            </p:txEl>
                                          </p:spTgt>
                                        </p:tgtEl>
                                      </p:cBhvr>
                                    </p:animEffect>
                                  </p:childTnLst>
                                </p:cTn>
                              </p:par>
                            </p:childTnLst>
                          </p:cTn>
                        </p:par>
                        <p:par>
                          <p:cTn id="28" fill="hold">
                            <p:stCondLst>
                              <p:cond delay="3000"/>
                            </p:stCondLst>
                            <p:childTnLst>
                              <p:par>
                                <p:cTn id="29" presetID="3" presetClass="entr" presetSubtype="10" fill="hold" nodeType="after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animEffect transition="in" filter="blinds(horizontal)">
                                      <p:cBhvr>
                                        <p:cTn id="31" dur="500"/>
                                        <p:tgtEl>
                                          <p:spTgt spid="3">
                                            <p:txEl>
                                              <p:pRg st="6" end="6"/>
                                            </p:txEl>
                                          </p:spTgt>
                                        </p:tgtEl>
                                      </p:cBhvr>
                                    </p:animEffect>
                                  </p:childTnLst>
                                </p:cTn>
                              </p:par>
                            </p:childTnLst>
                          </p:cTn>
                        </p:par>
                        <p:par>
                          <p:cTn id="32" fill="hold">
                            <p:stCondLst>
                              <p:cond delay="3500"/>
                            </p:stCondLst>
                            <p:childTnLst>
                              <p:par>
                                <p:cTn id="33" presetID="3" presetClass="entr" presetSubtype="10" fill="hold" nodeType="after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animEffect transition="in" filter="blinds(horizontal)">
                                      <p:cBhvr>
                                        <p:cTn id="35"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591312"/>
          </a:xfrm>
        </p:spPr>
        <p:txBody>
          <a:bodyPr>
            <a:normAutofit fontScale="90000"/>
          </a:bodyPr>
          <a:lstStyle/>
          <a:p>
            <a:r>
              <a:rPr lang="en-US" dirty="0" smtClean="0"/>
              <a:t>Sources of Energy</a:t>
            </a:r>
            <a:endParaRPr lang="en-US" dirty="0"/>
          </a:p>
        </p:txBody>
      </p:sp>
      <p:sp>
        <p:nvSpPr>
          <p:cNvPr id="3" name="Content Placeholder 2"/>
          <p:cNvSpPr>
            <a:spLocks noGrp="1"/>
          </p:cNvSpPr>
          <p:nvPr>
            <p:ph idx="1"/>
          </p:nvPr>
        </p:nvSpPr>
        <p:spPr>
          <a:xfrm>
            <a:off x="457200" y="1295400"/>
            <a:ext cx="8229600" cy="4953000"/>
          </a:xfrm>
          <a:solidFill>
            <a:schemeClr val="accent4"/>
          </a:solidFill>
        </p:spPr>
        <p:txBody>
          <a:bodyPr>
            <a:normAutofit lnSpcReduction="10000"/>
          </a:bodyPr>
          <a:lstStyle/>
          <a:p>
            <a:r>
              <a:rPr lang="en-US" sz="2800" dirty="0" smtClean="0">
                <a:solidFill>
                  <a:srgbClr val="C00000"/>
                </a:solidFill>
                <a:latin typeface="+mj-lt"/>
              </a:rPr>
              <a:t>We get </a:t>
            </a:r>
            <a:r>
              <a:rPr lang="en-US" sz="2800" dirty="0" smtClean="0">
                <a:solidFill>
                  <a:srgbClr val="0070C0"/>
                </a:solidFill>
                <a:latin typeface="+mj-lt"/>
              </a:rPr>
              <a:t>heat, light, electricity, sound</a:t>
            </a:r>
            <a:r>
              <a:rPr lang="en-US" sz="2800" dirty="0" smtClean="0">
                <a:solidFill>
                  <a:srgbClr val="C00000"/>
                </a:solidFill>
                <a:latin typeface="+mj-lt"/>
              </a:rPr>
              <a:t> energy from the following sources:</a:t>
            </a:r>
          </a:p>
          <a:p>
            <a:pPr lvl="1"/>
            <a:r>
              <a:rPr lang="en-US" sz="2800" dirty="0" smtClean="0">
                <a:latin typeface="+mj-lt"/>
              </a:rPr>
              <a:t>Food</a:t>
            </a:r>
          </a:p>
          <a:p>
            <a:pPr lvl="1"/>
            <a:r>
              <a:rPr lang="en-US" sz="2800" dirty="0" smtClean="0">
                <a:latin typeface="+mj-lt"/>
              </a:rPr>
              <a:t>Coal</a:t>
            </a:r>
          </a:p>
          <a:p>
            <a:pPr lvl="1"/>
            <a:r>
              <a:rPr lang="en-US" sz="2800" dirty="0" smtClean="0">
                <a:latin typeface="+mj-lt"/>
              </a:rPr>
              <a:t>Oil</a:t>
            </a:r>
          </a:p>
          <a:p>
            <a:pPr lvl="1"/>
            <a:r>
              <a:rPr lang="en-US" sz="2800" dirty="0" smtClean="0">
                <a:latin typeface="+mj-lt"/>
              </a:rPr>
              <a:t>Water current</a:t>
            </a:r>
          </a:p>
          <a:p>
            <a:pPr lvl="1"/>
            <a:r>
              <a:rPr lang="en-US" sz="2800" dirty="0" smtClean="0">
                <a:latin typeface="+mj-lt"/>
              </a:rPr>
              <a:t>Wind</a:t>
            </a:r>
          </a:p>
          <a:p>
            <a:pPr lvl="1"/>
            <a:r>
              <a:rPr lang="en-US" sz="2800" dirty="0" smtClean="0">
                <a:latin typeface="+mj-lt"/>
              </a:rPr>
              <a:t>Battery</a:t>
            </a:r>
          </a:p>
          <a:p>
            <a:pPr lvl="1"/>
            <a:r>
              <a:rPr lang="en-US" sz="2800" dirty="0" smtClean="0">
                <a:latin typeface="+mj-lt"/>
              </a:rPr>
              <a:t>Generator</a:t>
            </a:r>
          </a:p>
          <a:p>
            <a:pPr lvl="1"/>
            <a:r>
              <a:rPr lang="en-US" sz="2800" dirty="0" smtClean="0">
                <a:latin typeface="+mj-lt"/>
              </a:rPr>
              <a:t>The Sun (the main source of all energy)</a:t>
            </a:r>
          </a:p>
          <a:p>
            <a:pPr lvl="1"/>
            <a:endParaRPr lang="en-US" dirty="0"/>
          </a:p>
        </p:txBody>
      </p:sp>
    </p:spTree>
  </p:cSld>
  <p:clrMapOvr>
    <a:masterClrMapping/>
  </p:clrMapOvr>
  <p:transition>
    <p:wedg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16"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ox(in)">
                                      <p:cBhvr>
                                        <p:cTn id="7" dur="2000"/>
                                        <p:tgtEl>
                                          <p:spTgt spid="2"/>
                                        </p:tgtEl>
                                      </p:cBhvr>
                                    </p:animEffect>
                                  </p:childTnLst>
                                </p:cTn>
                              </p:par>
                            </p:childTnLst>
                          </p:cTn>
                        </p:par>
                        <p:par>
                          <p:cTn id="8" fill="hold">
                            <p:stCondLst>
                              <p:cond delay="2000"/>
                            </p:stCondLst>
                            <p:childTnLst>
                              <p:par>
                                <p:cTn id="9" presetID="4" presetClass="entr" presetSubtype="16" fill="hold" nodeType="after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Effect transition="in" filter="box(in)">
                                      <p:cBhvr>
                                        <p:cTn id="11" dur="2000"/>
                                        <p:tgtEl>
                                          <p:spTgt spid="3">
                                            <p:txEl>
                                              <p:pRg st="0" end="0"/>
                                            </p:txEl>
                                          </p:spTgt>
                                        </p:tgtEl>
                                      </p:cBhvr>
                                    </p:animEffect>
                                  </p:childTnLst>
                                </p:cTn>
                              </p:par>
                            </p:childTnLst>
                          </p:cTn>
                        </p:par>
                        <p:par>
                          <p:cTn id="12" fill="hold">
                            <p:stCondLst>
                              <p:cond delay="4000"/>
                            </p:stCondLst>
                            <p:childTnLst>
                              <p:par>
                                <p:cTn id="13" presetID="4" presetClass="entr" presetSubtype="16" fill="hold" nodeType="after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animEffect transition="in" filter="box(in)">
                                      <p:cBhvr>
                                        <p:cTn id="15" dur="1000"/>
                                        <p:tgtEl>
                                          <p:spTgt spid="3">
                                            <p:txEl>
                                              <p:pRg st="1" end="1"/>
                                            </p:txEl>
                                          </p:spTgt>
                                        </p:tgtEl>
                                      </p:cBhvr>
                                    </p:animEffect>
                                  </p:childTnLst>
                                </p:cTn>
                              </p:par>
                            </p:childTnLst>
                          </p:cTn>
                        </p:par>
                        <p:par>
                          <p:cTn id="16" fill="hold">
                            <p:stCondLst>
                              <p:cond delay="5000"/>
                            </p:stCondLst>
                            <p:childTnLst>
                              <p:par>
                                <p:cTn id="17" presetID="4" presetClass="entr" presetSubtype="16" fill="hold" nodeType="after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Effect transition="in" filter="box(in)">
                                      <p:cBhvr>
                                        <p:cTn id="19" dur="1000"/>
                                        <p:tgtEl>
                                          <p:spTgt spid="3">
                                            <p:txEl>
                                              <p:pRg st="2" end="2"/>
                                            </p:txEl>
                                          </p:spTgt>
                                        </p:tgtEl>
                                      </p:cBhvr>
                                    </p:animEffect>
                                  </p:childTnLst>
                                </p:cTn>
                              </p:par>
                            </p:childTnLst>
                          </p:cTn>
                        </p:par>
                        <p:par>
                          <p:cTn id="20" fill="hold">
                            <p:stCondLst>
                              <p:cond delay="6000"/>
                            </p:stCondLst>
                            <p:childTnLst>
                              <p:par>
                                <p:cTn id="21" presetID="4" presetClass="entr" presetSubtype="16" fill="hold" nodeType="afterEffect">
                                  <p:stCondLst>
                                    <p:cond delay="0"/>
                                  </p:stCondLst>
                                  <p:childTnLst>
                                    <p:set>
                                      <p:cBhvr>
                                        <p:cTn id="22" dur="1" fill="hold">
                                          <p:stCondLst>
                                            <p:cond delay="0"/>
                                          </p:stCondLst>
                                        </p:cTn>
                                        <p:tgtEl>
                                          <p:spTgt spid="3">
                                            <p:txEl>
                                              <p:pRg st="3" end="3"/>
                                            </p:txEl>
                                          </p:spTgt>
                                        </p:tgtEl>
                                        <p:attrNameLst>
                                          <p:attrName>style.visibility</p:attrName>
                                        </p:attrNameLst>
                                      </p:cBhvr>
                                      <p:to>
                                        <p:strVal val="visible"/>
                                      </p:to>
                                    </p:set>
                                    <p:animEffect transition="in" filter="box(in)">
                                      <p:cBhvr>
                                        <p:cTn id="23" dur="1000"/>
                                        <p:tgtEl>
                                          <p:spTgt spid="3">
                                            <p:txEl>
                                              <p:pRg st="3" end="3"/>
                                            </p:txEl>
                                          </p:spTgt>
                                        </p:tgtEl>
                                      </p:cBhvr>
                                    </p:animEffect>
                                  </p:childTnLst>
                                </p:cTn>
                              </p:par>
                            </p:childTnLst>
                          </p:cTn>
                        </p:par>
                        <p:par>
                          <p:cTn id="24" fill="hold">
                            <p:stCondLst>
                              <p:cond delay="7000"/>
                            </p:stCondLst>
                            <p:childTnLst>
                              <p:par>
                                <p:cTn id="25" presetID="4" presetClass="entr" presetSubtype="16" fill="hold" nodeType="after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box(in)">
                                      <p:cBhvr>
                                        <p:cTn id="27" dur="1000"/>
                                        <p:tgtEl>
                                          <p:spTgt spid="3">
                                            <p:txEl>
                                              <p:pRg st="4" end="4"/>
                                            </p:txEl>
                                          </p:spTgt>
                                        </p:tgtEl>
                                      </p:cBhvr>
                                    </p:animEffect>
                                  </p:childTnLst>
                                </p:cTn>
                              </p:par>
                            </p:childTnLst>
                          </p:cTn>
                        </p:par>
                        <p:par>
                          <p:cTn id="28" fill="hold">
                            <p:stCondLst>
                              <p:cond delay="8000"/>
                            </p:stCondLst>
                            <p:childTnLst>
                              <p:par>
                                <p:cTn id="29" presetID="4" presetClass="entr" presetSubtype="16" fill="hold" nodeType="afterEffect">
                                  <p:stCondLst>
                                    <p:cond delay="0"/>
                                  </p:stCondLst>
                                  <p:childTnLst>
                                    <p:set>
                                      <p:cBhvr>
                                        <p:cTn id="30" dur="1" fill="hold">
                                          <p:stCondLst>
                                            <p:cond delay="0"/>
                                          </p:stCondLst>
                                        </p:cTn>
                                        <p:tgtEl>
                                          <p:spTgt spid="3">
                                            <p:txEl>
                                              <p:pRg st="5" end="5"/>
                                            </p:txEl>
                                          </p:spTgt>
                                        </p:tgtEl>
                                        <p:attrNameLst>
                                          <p:attrName>style.visibility</p:attrName>
                                        </p:attrNameLst>
                                      </p:cBhvr>
                                      <p:to>
                                        <p:strVal val="visible"/>
                                      </p:to>
                                    </p:set>
                                    <p:animEffect transition="in" filter="box(in)">
                                      <p:cBhvr>
                                        <p:cTn id="31" dur="1000"/>
                                        <p:tgtEl>
                                          <p:spTgt spid="3">
                                            <p:txEl>
                                              <p:pRg st="5" end="5"/>
                                            </p:txEl>
                                          </p:spTgt>
                                        </p:tgtEl>
                                      </p:cBhvr>
                                    </p:animEffect>
                                  </p:childTnLst>
                                </p:cTn>
                              </p:par>
                            </p:childTnLst>
                          </p:cTn>
                        </p:par>
                        <p:par>
                          <p:cTn id="32" fill="hold">
                            <p:stCondLst>
                              <p:cond delay="9000"/>
                            </p:stCondLst>
                            <p:childTnLst>
                              <p:par>
                                <p:cTn id="33" presetID="4" presetClass="entr" presetSubtype="16" fill="hold" nodeType="afterEffect">
                                  <p:stCondLst>
                                    <p:cond delay="0"/>
                                  </p:stCondLst>
                                  <p:childTnLst>
                                    <p:set>
                                      <p:cBhvr>
                                        <p:cTn id="34" dur="1" fill="hold">
                                          <p:stCondLst>
                                            <p:cond delay="0"/>
                                          </p:stCondLst>
                                        </p:cTn>
                                        <p:tgtEl>
                                          <p:spTgt spid="3">
                                            <p:txEl>
                                              <p:pRg st="6" end="6"/>
                                            </p:txEl>
                                          </p:spTgt>
                                        </p:tgtEl>
                                        <p:attrNameLst>
                                          <p:attrName>style.visibility</p:attrName>
                                        </p:attrNameLst>
                                      </p:cBhvr>
                                      <p:to>
                                        <p:strVal val="visible"/>
                                      </p:to>
                                    </p:set>
                                    <p:animEffect transition="in" filter="box(in)">
                                      <p:cBhvr>
                                        <p:cTn id="35" dur="1000"/>
                                        <p:tgtEl>
                                          <p:spTgt spid="3">
                                            <p:txEl>
                                              <p:pRg st="6" end="6"/>
                                            </p:txEl>
                                          </p:spTgt>
                                        </p:tgtEl>
                                      </p:cBhvr>
                                    </p:animEffect>
                                  </p:childTnLst>
                                </p:cTn>
                              </p:par>
                            </p:childTnLst>
                          </p:cTn>
                        </p:par>
                        <p:par>
                          <p:cTn id="36" fill="hold">
                            <p:stCondLst>
                              <p:cond delay="10000"/>
                            </p:stCondLst>
                            <p:childTnLst>
                              <p:par>
                                <p:cTn id="37" presetID="4" presetClass="entr" presetSubtype="16" fill="hold" nodeType="afterEffect">
                                  <p:stCondLst>
                                    <p:cond delay="0"/>
                                  </p:stCondLst>
                                  <p:childTnLst>
                                    <p:set>
                                      <p:cBhvr>
                                        <p:cTn id="38" dur="1" fill="hold">
                                          <p:stCondLst>
                                            <p:cond delay="0"/>
                                          </p:stCondLst>
                                        </p:cTn>
                                        <p:tgtEl>
                                          <p:spTgt spid="3">
                                            <p:txEl>
                                              <p:pRg st="7" end="7"/>
                                            </p:txEl>
                                          </p:spTgt>
                                        </p:tgtEl>
                                        <p:attrNameLst>
                                          <p:attrName>style.visibility</p:attrName>
                                        </p:attrNameLst>
                                      </p:cBhvr>
                                      <p:to>
                                        <p:strVal val="visible"/>
                                      </p:to>
                                    </p:set>
                                    <p:animEffect transition="in" filter="box(in)">
                                      <p:cBhvr>
                                        <p:cTn id="39" dur="1000"/>
                                        <p:tgtEl>
                                          <p:spTgt spid="3">
                                            <p:txEl>
                                              <p:pRg st="7" end="7"/>
                                            </p:txEl>
                                          </p:spTgt>
                                        </p:tgtEl>
                                      </p:cBhvr>
                                    </p:animEffect>
                                  </p:childTnLst>
                                </p:cTn>
                              </p:par>
                            </p:childTnLst>
                          </p:cTn>
                        </p:par>
                        <p:par>
                          <p:cTn id="40" fill="hold">
                            <p:stCondLst>
                              <p:cond delay="11000"/>
                            </p:stCondLst>
                            <p:childTnLst>
                              <p:par>
                                <p:cTn id="41" presetID="4" presetClass="entr" presetSubtype="16" fill="hold" nodeType="afterEffect">
                                  <p:stCondLst>
                                    <p:cond delay="0"/>
                                  </p:stCondLst>
                                  <p:childTnLst>
                                    <p:set>
                                      <p:cBhvr>
                                        <p:cTn id="42" dur="1" fill="hold">
                                          <p:stCondLst>
                                            <p:cond delay="0"/>
                                          </p:stCondLst>
                                        </p:cTn>
                                        <p:tgtEl>
                                          <p:spTgt spid="3">
                                            <p:txEl>
                                              <p:pRg st="8" end="8"/>
                                            </p:txEl>
                                          </p:spTgt>
                                        </p:tgtEl>
                                        <p:attrNameLst>
                                          <p:attrName>style.visibility</p:attrName>
                                        </p:attrNameLst>
                                      </p:cBhvr>
                                      <p:to>
                                        <p:strVal val="visible"/>
                                      </p:to>
                                    </p:set>
                                    <p:animEffect transition="in" filter="box(in)">
                                      <p:cBhvr>
                                        <p:cTn id="43" dur="10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743712"/>
          </a:xfrm>
        </p:spPr>
        <p:txBody>
          <a:bodyPr>
            <a:normAutofit fontScale="90000"/>
          </a:bodyPr>
          <a:lstStyle/>
          <a:p>
            <a:r>
              <a:rPr lang="en-US" dirty="0" smtClean="0"/>
              <a:t>(2)Transformation of Energy</a:t>
            </a:r>
            <a:endParaRPr lang="en-US" dirty="0"/>
          </a:p>
        </p:txBody>
      </p:sp>
      <p:sp>
        <p:nvSpPr>
          <p:cNvPr id="3" name="Content Placeholder 2"/>
          <p:cNvSpPr>
            <a:spLocks noGrp="1"/>
          </p:cNvSpPr>
          <p:nvPr>
            <p:ph idx="1"/>
          </p:nvPr>
        </p:nvSpPr>
        <p:spPr>
          <a:xfrm>
            <a:off x="381000" y="1478280"/>
            <a:ext cx="8229600" cy="4389120"/>
          </a:xfrm>
        </p:spPr>
        <p:txBody>
          <a:bodyPr/>
          <a:lstStyle/>
          <a:p>
            <a:r>
              <a:rPr lang="en-US" dirty="0" smtClean="0">
                <a:latin typeface="+mj-lt"/>
              </a:rPr>
              <a:t>Energy can be changed from one form to another. The change of energy from one form to another is known as </a:t>
            </a:r>
            <a:r>
              <a:rPr lang="en-US" dirty="0" smtClean="0">
                <a:solidFill>
                  <a:srgbClr val="C00000"/>
                </a:solidFill>
                <a:latin typeface="+mj-lt"/>
              </a:rPr>
              <a:t>energy transformation</a:t>
            </a:r>
            <a:r>
              <a:rPr lang="en-US" dirty="0" smtClean="0">
                <a:latin typeface="+mj-lt"/>
              </a:rPr>
              <a:t>.</a:t>
            </a:r>
          </a:p>
          <a:p>
            <a:endParaRPr lang="en-US" dirty="0"/>
          </a:p>
        </p:txBody>
      </p:sp>
      <p:pic>
        <p:nvPicPr>
          <p:cNvPr id="4" name="Picture 3" descr="EnergyTransformations.png"/>
          <p:cNvPicPr>
            <a:picLocks noChangeAspect="1"/>
          </p:cNvPicPr>
          <p:nvPr/>
        </p:nvPicPr>
        <p:blipFill>
          <a:blip r:embed="rId2" cstate="print">
            <a:lum contrast="20000"/>
          </a:blip>
          <a:stretch>
            <a:fillRect/>
          </a:stretch>
        </p:blipFill>
        <p:spPr>
          <a:xfrm>
            <a:off x="2895600" y="2715145"/>
            <a:ext cx="2938463" cy="391425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cSld>
  <p:clrMapOvr>
    <a:masterClrMapping/>
  </p:clrMapOvr>
  <p:transition>
    <p:wedg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ntr" presetSubtype="16"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amond(in)">
                                      <p:cBhvr>
                                        <p:cTn id="7" dur="2000"/>
                                        <p:tgtEl>
                                          <p:spTgt spid="2"/>
                                        </p:tgtEl>
                                      </p:cBhvr>
                                    </p:animEffect>
                                  </p:childTnLst>
                                </p:cTn>
                              </p:par>
                            </p:childTnLst>
                          </p:cTn>
                        </p:par>
                        <p:par>
                          <p:cTn id="8" fill="hold">
                            <p:stCondLst>
                              <p:cond delay="2000"/>
                            </p:stCondLst>
                            <p:childTnLst>
                              <p:par>
                                <p:cTn id="9" presetID="4" presetClass="entr" presetSubtype="16" fill="hold" grpId="0" nodeType="after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Effect transition="in" filter="box(in)">
                                      <p:cBhvr>
                                        <p:cTn id="11" dur="2000"/>
                                        <p:tgtEl>
                                          <p:spTgt spid="3">
                                            <p:txEl>
                                              <p:pRg st="0" end="0"/>
                                            </p:txEl>
                                          </p:spTgt>
                                        </p:tgtEl>
                                      </p:cBhvr>
                                    </p:animEffect>
                                  </p:childTnLst>
                                </p:cTn>
                              </p:par>
                            </p:childTnLst>
                          </p:cTn>
                        </p:par>
                        <p:par>
                          <p:cTn id="12" fill="hold">
                            <p:stCondLst>
                              <p:cond delay="4000"/>
                            </p:stCondLst>
                            <p:childTnLst>
                              <p:par>
                                <p:cTn id="13" presetID="8" presetClass="entr" presetSubtype="16" fill="hold" nodeType="after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diamond(in)">
                                      <p:cBhvr>
                                        <p:cTn id="15"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685800"/>
            <a:ext cx="8229600" cy="1066800"/>
          </a:xfrm>
        </p:spPr>
        <p:txBody>
          <a:bodyPr>
            <a:normAutofit fontScale="90000"/>
          </a:bodyPr>
          <a:lstStyle/>
          <a:p>
            <a:r>
              <a:rPr lang="en-US" dirty="0" smtClean="0"/>
              <a:t/>
            </a:r>
            <a:br>
              <a:rPr lang="en-US" dirty="0" smtClean="0"/>
            </a:br>
            <a:r>
              <a:rPr lang="en-US" sz="4400" dirty="0" smtClean="0">
                <a:solidFill>
                  <a:srgbClr val="FF0000"/>
                </a:solidFill>
              </a:rPr>
              <a:t>Question:</a:t>
            </a:r>
            <a:r>
              <a:rPr lang="en-US" sz="4400" dirty="0" smtClean="0"/>
              <a:t> </a:t>
            </a:r>
            <a:r>
              <a:rPr lang="en-US" sz="4400" dirty="0" smtClean="0">
                <a:latin typeface="Comic Sans MS" pitchFamily="66" charset="0"/>
              </a:rPr>
              <a:t>How does energy changes its form?</a:t>
            </a:r>
            <a:endParaRPr lang="en-US" sz="4400" dirty="0">
              <a:latin typeface="Comic Sans MS" pitchFamily="66" charset="0"/>
            </a:endParaRPr>
          </a:p>
        </p:txBody>
      </p:sp>
      <p:pic>
        <p:nvPicPr>
          <p:cNvPr id="4" name="Picture 2" descr="D:\TUKY OFFICE WORK\Tuky Cant.Public\Picture 1\form of energy.png"/>
          <p:cNvPicPr>
            <a:picLocks noGrp="1" noChangeAspect="1" noChangeArrowheads="1"/>
          </p:cNvPicPr>
          <p:nvPr>
            <p:ph idx="1"/>
          </p:nvPr>
        </p:nvPicPr>
        <p:blipFill>
          <a:blip r:embed="rId2" cstate="print"/>
          <a:srcRect/>
          <a:stretch>
            <a:fillRect/>
          </a:stretch>
        </p:blipFill>
        <p:spPr bwMode="auto">
          <a:xfrm>
            <a:off x="1524000" y="1986460"/>
            <a:ext cx="6019800" cy="4732738"/>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cSld>
  <p:clrMapOvr>
    <a:masterClrMapping/>
  </p:clrMapOvr>
  <p:transition>
    <p:wedg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667512"/>
          </a:xfrm>
        </p:spPr>
        <p:txBody>
          <a:bodyPr>
            <a:normAutofit fontScale="90000"/>
          </a:bodyPr>
          <a:lstStyle/>
          <a:p>
            <a:r>
              <a:rPr lang="en-US" dirty="0" smtClean="0"/>
              <a:t>Transformation of Energy:</a:t>
            </a:r>
            <a:endParaRPr lang="en-US" dirty="0"/>
          </a:p>
        </p:txBody>
      </p:sp>
      <p:sp>
        <p:nvSpPr>
          <p:cNvPr id="3" name="Content Placeholder 2"/>
          <p:cNvSpPr>
            <a:spLocks noGrp="1"/>
          </p:cNvSpPr>
          <p:nvPr>
            <p:ph idx="1"/>
          </p:nvPr>
        </p:nvSpPr>
        <p:spPr>
          <a:xfrm>
            <a:off x="457200" y="1371600"/>
            <a:ext cx="8229600" cy="4953000"/>
          </a:xfrm>
        </p:spPr>
        <p:txBody>
          <a:bodyPr>
            <a:normAutofit fontScale="92500" lnSpcReduction="10000"/>
          </a:bodyPr>
          <a:lstStyle/>
          <a:p>
            <a:pPr>
              <a:spcBef>
                <a:spcPts val="0"/>
              </a:spcBef>
              <a:buNone/>
            </a:pPr>
            <a:r>
              <a:rPr lang="en-US" sz="4000" dirty="0" smtClean="0">
                <a:solidFill>
                  <a:srgbClr val="FF0000"/>
                </a:solidFill>
                <a:latin typeface="+mj-lt"/>
              </a:rPr>
              <a:t>Example:</a:t>
            </a:r>
            <a:endParaRPr lang="en-US" sz="3600" dirty="0" smtClean="0">
              <a:solidFill>
                <a:srgbClr val="FF0000"/>
              </a:solidFill>
              <a:latin typeface="+mj-lt"/>
            </a:endParaRPr>
          </a:p>
          <a:p>
            <a:pPr>
              <a:spcBef>
                <a:spcPts val="0"/>
              </a:spcBef>
              <a:buNone/>
            </a:pPr>
            <a:r>
              <a:rPr lang="en-US" sz="4000" dirty="0" smtClean="0">
                <a:solidFill>
                  <a:srgbClr val="00B050"/>
                </a:solidFill>
              </a:rPr>
              <a:t>1.</a:t>
            </a:r>
            <a:r>
              <a:rPr lang="en-US" sz="3000" dirty="0" smtClean="0">
                <a:solidFill>
                  <a:srgbClr val="00B050"/>
                </a:solidFill>
                <a:latin typeface="+mj-lt"/>
              </a:rPr>
              <a:t>We get solar energy directly as light and heat. When plants make food by themselves, they change the </a:t>
            </a:r>
            <a:r>
              <a:rPr lang="en-US" sz="3000" b="1" dirty="0" smtClean="0">
                <a:solidFill>
                  <a:srgbClr val="00B050"/>
                </a:solidFill>
                <a:latin typeface="+mj-lt"/>
              </a:rPr>
              <a:t>light energy</a:t>
            </a:r>
            <a:r>
              <a:rPr lang="en-US" sz="3000" dirty="0" smtClean="0">
                <a:solidFill>
                  <a:srgbClr val="00B050"/>
                </a:solidFill>
                <a:latin typeface="+mj-lt"/>
              </a:rPr>
              <a:t> from the Sun to </a:t>
            </a:r>
            <a:r>
              <a:rPr lang="en-US" sz="3000" b="1" dirty="0" smtClean="0">
                <a:solidFill>
                  <a:srgbClr val="00B050"/>
                </a:solidFill>
                <a:latin typeface="+mj-lt"/>
              </a:rPr>
              <a:t>chemical energy</a:t>
            </a:r>
            <a:r>
              <a:rPr lang="en-US" sz="3000" dirty="0" smtClean="0">
                <a:solidFill>
                  <a:srgbClr val="00B050"/>
                </a:solidFill>
                <a:latin typeface="+mj-lt"/>
              </a:rPr>
              <a:t>.</a:t>
            </a:r>
            <a:endParaRPr lang="en-US" dirty="0" smtClean="0">
              <a:solidFill>
                <a:srgbClr val="00B050"/>
              </a:solidFill>
              <a:latin typeface="+mj-lt"/>
            </a:endParaRPr>
          </a:p>
          <a:p>
            <a:pPr>
              <a:spcBef>
                <a:spcPts val="0"/>
              </a:spcBef>
              <a:buNone/>
            </a:pPr>
            <a:r>
              <a:rPr lang="en-US" sz="3900" dirty="0" smtClean="0">
                <a:solidFill>
                  <a:srgbClr val="0070C0"/>
                </a:solidFill>
              </a:rPr>
              <a:t>2</a:t>
            </a:r>
            <a:r>
              <a:rPr lang="en-US" sz="4000" dirty="0" smtClean="0">
                <a:solidFill>
                  <a:srgbClr val="0070C0"/>
                </a:solidFill>
              </a:rPr>
              <a:t>.</a:t>
            </a:r>
            <a:r>
              <a:rPr lang="en-US" sz="3000" dirty="0" smtClean="0">
                <a:solidFill>
                  <a:srgbClr val="0070C0"/>
                </a:solidFill>
                <a:latin typeface="+mj-lt"/>
              </a:rPr>
              <a:t>When animals eat plants as food, they change the </a:t>
            </a:r>
            <a:r>
              <a:rPr lang="en-US" sz="3000" b="1" dirty="0" smtClean="0">
                <a:solidFill>
                  <a:srgbClr val="0070C0"/>
                </a:solidFill>
                <a:latin typeface="+mj-lt"/>
              </a:rPr>
              <a:t>chemical energy</a:t>
            </a:r>
            <a:r>
              <a:rPr lang="en-US" sz="3000" dirty="0" smtClean="0">
                <a:solidFill>
                  <a:srgbClr val="0070C0"/>
                </a:solidFill>
                <a:latin typeface="+mj-lt"/>
              </a:rPr>
              <a:t> stored in plants to </a:t>
            </a:r>
            <a:r>
              <a:rPr lang="en-US" sz="3000" b="1" dirty="0" smtClean="0">
                <a:solidFill>
                  <a:srgbClr val="0070C0"/>
                </a:solidFill>
                <a:latin typeface="+mj-lt"/>
              </a:rPr>
              <a:t>heat energy and mechanical energy.</a:t>
            </a:r>
            <a:endParaRPr lang="en-US" sz="2800" b="1" dirty="0" smtClean="0">
              <a:solidFill>
                <a:srgbClr val="0070C0"/>
              </a:solidFill>
              <a:latin typeface="+mj-lt"/>
            </a:endParaRPr>
          </a:p>
          <a:p>
            <a:pPr>
              <a:spcBef>
                <a:spcPts val="0"/>
              </a:spcBef>
              <a:buNone/>
            </a:pPr>
            <a:r>
              <a:rPr lang="en-US" sz="3500" dirty="0" smtClean="0">
                <a:solidFill>
                  <a:srgbClr val="C00000"/>
                </a:solidFill>
                <a:latin typeface="+mj-lt"/>
              </a:rPr>
              <a:t>3</a:t>
            </a:r>
            <a:r>
              <a:rPr lang="en-US" sz="4000" dirty="0" smtClean="0">
                <a:solidFill>
                  <a:srgbClr val="C00000"/>
                </a:solidFill>
                <a:latin typeface="+mj-lt"/>
              </a:rPr>
              <a:t>.</a:t>
            </a:r>
            <a:r>
              <a:rPr lang="en-US" sz="2800" dirty="0" smtClean="0">
                <a:solidFill>
                  <a:srgbClr val="C00000"/>
                </a:solidFill>
                <a:latin typeface="+mj-lt"/>
              </a:rPr>
              <a:t> </a:t>
            </a:r>
            <a:r>
              <a:rPr lang="en-US" sz="3000" dirty="0" smtClean="0">
                <a:solidFill>
                  <a:srgbClr val="C00000"/>
                </a:solidFill>
                <a:latin typeface="+mj-lt"/>
              </a:rPr>
              <a:t>Solar panels can change </a:t>
            </a:r>
            <a:r>
              <a:rPr lang="en-US" sz="3000" b="1" dirty="0" smtClean="0">
                <a:solidFill>
                  <a:srgbClr val="C00000"/>
                </a:solidFill>
                <a:latin typeface="+mj-lt"/>
              </a:rPr>
              <a:t>light energy </a:t>
            </a:r>
            <a:r>
              <a:rPr lang="en-US" sz="3000" dirty="0" smtClean="0">
                <a:solidFill>
                  <a:srgbClr val="C00000"/>
                </a:solidFill>
                <a:latin typeface="+mj-lt"/>
              </a:rPr>
              <a:t>of the sun into </a:t>
            </a:r>
            <a:r>
              <a:rPr lang="en-US" sz="3000" b="1" dirty="0" smtClean="0">
                <a:solidFill>
                  <a:srgbClr val="C00000"/>
                </a:solidFill>
                <a:latin typeface="+mj-lt"/>
              </a:rPr>
              <a:t>electrical energy.</a:t>
            </a:r>
            <a:endParaRPr lang="en-US" sz="2800" b="1" dirty="0" smtClean="0">
              <a:solidFill>
                <a:srgbClr val="C00000"/>
              </a:solidFill>
              <a:latin typeface="+mj-lt"/>
            </a:endParaRPr>
          </a:p>
          <a:p>
            <a:pPr>
              <a:spcBef>
                <a:spcPts val="0"/>
              </a:spcBef>
              <a:buNone/>
            </a:pPr>
            <a:r>
              <a:rPr lang="en-US" sz="3500" dirty="0" smtClean="0">
                <a:solidFill>
                  <a:srgbClr val="7030A0"/>
                </a:solidFill>
                <a:latin typeface="+mj-lt"/>
              </a:rPr>
              <a:t>4.</a:t>
            </a:r>
            <a:r>
              <a:rPr lang="en-US" sz="3000" dirty="0" smtClean="0">
                <a:solidFill>
                  <a:srgbClr val="7030A0"/>
                </a:solidFill>
                <a:latin typeface="+mj-lt"/>
              </a:rPr>
              <a:t> When we switch on TV, </a:t>
            </a:r>
            <a:r>
              <a:rPr lang="en-US" sz="3000" b="1" dirty="0" smtClean="0">
                <a:solidFill>
                  <a:srgbClr val="7030A0"/>
                </a:solidFill>
                <a:latin typeface="+mj-lt"/>
              </a:rPr>
              <a:t>electrical energy</a:t>
            </a:r>
            <a:r>
              <a:rPr lang="en-US" sz="3000" dirty="0" smtClean="0">
                <a:solidFill>
                  <a:srgbClr val="7030A0"/>
                </a:solidFill>
                <a:latin typeface="+mj-lt"/>
              </a:rPr>
              <a:t> is changed into </a:t>
            </a:r>
            <a:r>
              <a:rPr lang="en-US" sz="3000" b="1" dirty="0" smtClean="0">
                <a:solidFill>
                  <a:srgbClr val="7030A0"/>
                </a:solidFill>
                <a:latin typeface="+mj-lt"/>
              </a:rPr>
              <a:t>light, heat and sound energy</a:t>
            </a:r>
            <a:r>
              <a:rPr lang="en-US" sz="3000" dirty="0" smtClean="0">
                <a:solidFill>
                  <a:srgbClr val="7030A0"/>
                </a:solidFill>
                <a:latin typeface="+mj-lt"/>
              </a:rPr>
              <a:t>.</a:t>
            </a:r>
          </a:p>
          <a:p>
            <a:pPr>
              <a:spcBef>
                <a:spcPts val="0"/>
              </a:spcBef>
              <a:buNone/>
            </a:pPr>
            <a:endParaRPr lang="en-US" sz="4000" dirty="0"/>
          </a:p>
        </p:txBody>
      </p:sp>
    </p:spTree>
  </p:cSld>
  <p:clrMapOvr>
    <a:masterClrMapping/>
  </p:clrMapOvr>
  <p:transition>
    <p:wedg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1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heckerboard(across)">
                                      <p:cBhvr>
                                        <p:cTn id="7" dur="2000"/>
                                        <p:tgtEl>
                                          <p:spTgt spid="2"/>
                                        </p:tgtEl>
                                      </p:cBhvr>
                                    </p:animEffect>
                                  </p:childTnLst>
                                </p:cTn>
                              </p:par>
                            </p:childTnLst>
                          </p:cTn>
                        </p:par>
                        <p:par>
                          <p:cTn id="8" fill="hold">
                            <p:stCondLst>
                              <p:cond delay="2000"/>
                            </p:stCondLst>
                            <p:childTnLst>
                              <p:par>
                                <p:cTn id="9" presetID="5" presetClass="entr" presetSubtype="10" fill="hold" grpId="0" nodeType="after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Effect transition="in" filter="checkerboard(across)">
                                      <p:cBhvr>
                                        <p:cTn id="11" dur="2000"/>
                                        <p:tgtEl>
                                          <p:spTgt spid="3">
                                            <p:txEl>
                                              <p:pRg st="0" end="0"/>
                                            </p:txEl>
                                          </p:spTgt>
                                        </p:tgtEl>
                                      </p:cBhvr>
                                    </p:animEffect>
                                  </p:childTnLst>
                                </p:cTn>
                              </p:par>
                            </p:childTnLst>
                          </p:cTn>
                        </p:par>
                        <p:par>
                          <p:cTn id="12" fill="hold">
                            <p:stCondLst>
                              <p:cond delay="4000"/>
                            </p:stCondLst>
                            <p:childTnLst>
                              <p:par>
                                <p:cTn id="13" presetID="5" presetClass="entr" presetSubtype="10" fill="hold" grpId="0" nodeType="after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animEffect transition="in" filter="checkerboard(across)">
                                      <p:cBhvr>
                                        <p:cTn id="15" dur="2000"/>
                                        <p:tgtEl>
                                          <p:spTgt spid="3">
                                            <p:txEl>
                                              <p:pRg st="1" end="1"/>
                                            </p:txEl>
                                          </p:spTgt>
                                        </p:tgtEl>
                                      </p:cBhvr>
                                    </p:animEffect>
                                  </p:childTnLst>
                                </p:cTn>
                              </p:par>
                            </p:childTnLst>
                          </p:cTn>
                        </p:par>
                        <p:par>
                          <p:cTn id="16" fill="hold">
                            <p:stCondLst>
                              <p:cond delay="6000"/>
                            </p:stCondLst>
                            <p:childTnLst>
                              <p:par>
                                <p:cTn id="17" presetID="5" presetClass="entr" presetSubtype="10" fill="hold" grpId="0" nodeType="after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Effect transition="in" filter="checkerboard(across)">
                                      <p:cBhvr>
                                        <p:cTn id="19" dur="2000"/>
                                        <p:tgtEl>
                                          <p:spTgt spid="3">
                                            <p:txEl>
                                              <p:pRg st="2" end="2"/>
                                            </p:txEl>
                                          </p:spTgt>
                                        </p:tgtEl>
                                      </p:cBhvr>
                                    </p:animEffect>
                                  </p:childTnLst>
                                </p:cTn>
                              </p:par>
                            </p:childTnLst>
                          </p:cTn>
                        </p:par>
                        <p:par>
                          <p:cTn id="20" fill="hold">
                            <p:stCondLst>
                              <p:cond delay="8000"/>
                            </p:stCondLst>
                            <p:childTnLst>
                              <p:par>
                                <p:cTn id="21" presetID="5" presetClass="entr" presetSubtype="10" fill="hold" grpId="0" nodeType="afterEffect">
                                  <p:stCondLst>
                                    <p:cond delay="0"/>
                                  </p:stCondLst>
                                  <p:childTnLst>
                                    <p:set>
                                      <p:cBhvr>
                                        <p:cTn id="22" dur="1" fill="hold">
                                          <p:stCondLst>
                                            <p:cond delay="0"/>
                                          </p:stCondLst>
                                        </p:cTn>
                                        <p:tgtEl>
                                          <p:spTgt spid="3">
                                            <p:txEl>
                                              <p:pRg st="3" end="3"/>
                                            </p:txEl>
                                          </p:spTgt>
                                        </p:tgtEl>
                                        <p:attrNameLst>
                                          <p:attrName>style.visibility</p:attrName>
                                        </p:attrNameLst>
                                      </p:cBhvr>
                                      <p:to>
                                        <p:strVal val="visible"/>
                                      </p:to>
                                    </p:set>
                                    <p:animEffect transition="in" filter="checkerboard(across)">
                                      <p:cBhvr>
                                        <p:cTn id="23" dur="2000"/>
                                        <p:tgtEl>
                                          <p:spTgt spid="3">
                                            <p:txEl>
                                              <p:pRg st="3" end="3"/>
                                            </p:txEl>
                                          </p:spTgt>
                                        </p:tgtEl>
                                      </p:cBhvr>
                                    </p:animEffect>
                                  </p:childTnLst>
                                </p:cTn>
                              </p:par>
                            </p:childTnLst>
                          </p:cTn>
                        </p:par>
                        <p:par>
                          <p:cTn id="24" fill="hold">
                            <p:stCondLst>
                              <p:cond delay="10000"/>
                            </p:stCondLst>
                            <p:childTnLst>
                              <p:par>
                                <p:cTn id="25" presetID="5" presetClass="entr" presetSubtype="10" fill="hold" grpId="0" nodeType="after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checkerboard(across)">
                                      <p:cBhvr>
                                        <p:cTn id="27" dur="20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048512"/>
          </a:xfrm>
        </p:spPr>
        <p:txBody>
          <a:bodyPr>
            <a:normAutofit fontScale="90000"/>
          </a:bodyPr>
          <a:lstStyle/>
          <a:p>
            <a:pPr algn="ctr"/>
            <a:r>
              <a:rPr lang="en-US" dirty="0" smtClean="0"/>
              <a:t/>
            </a:r>
            <a:br>
              <a:rPr lang="en-US" dirty="0" smtClean="0"/>
            </a:br>
            <a:r>
              <a:rPr lang="en-US" dirty="0" smtClean="0"/>
              <a:t>Energy Transformation</a:t>
            </a:r>
            <a:br>
              <a:rPr lang="en-US" dirty="0" smtClean="0"/>
            </a:br>
            <a:r>
              <a:rPr lang="en-US" dirty="0" smtClean="0"/>
              <a:t> in Our Daily Life</a:t>
            </a:r>
            <a:endParaRPr lang="en-US" dirty="0"/>
          </a:p>
        </p:txBody>
      </p:sp>
      <p:pic>
        <p:nvPicPr>
          <p:cNvPr id="4" name="Content Placeholder 3" descr="unnamed.gif"/>
          <p:cNvPicPr>
            <a:picLocks noGrp="1" noChangeAspect="1"/>
          </p:cNvPicPr>
          <p:nvPr>
            <p:ph idx="1"/>
          </p:nvPr>
        </p:nvPicPr>
        <p:blipFill>
          <a:blip r:embed="rId2" cstate="print">
            <a:lum bright="-10000" contrast="10000"/>
          </a:blip>
          <a:stretch>
            <a:fillRect/>
          </a:stretch>
        </p:blipFill>
        <p:spPr>
          <a:xfrm>
            <a:off x="1219200" y="1905000"/>
            <a:ext cx="6690122" cy="4460081"/>
          </a:xfrm>
          <a:prstGeom prst="rect">
            <a:avLst/>
          </a:prstGeom>
          <a:ln>
            <a:noFill/>
          </a:ln>
          <a:effectLst>
            <a:outerShdw blurRad="292100" dist="139700" dir="2700000" algn="tl" rotWithShape="0">
              <a:srgbClr val="333333">
                <a:alpha val="65000"/>
              </a:srgbClr>
            </a:outerShdw>
          </a:effectLst>
        </p:spPr>
      </p:pic>
    </p:spTree>
  </p:cSld>
  <p:clrMapOvr>
    <a:masterClrMapping/>
  </p:clrMapOvr>
  <p:transition>
    <p:wedg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ntr" presetSubtype="16"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amond(in)">
                                      <p:cBhvr>
                                        <p:cTn id="7" dur="2000"/>
                                        <p:tgtEl>
                                          <p:spTgt spid="2"/>
                                        </p:tgtEl>
                                      </p:cBhvr>
                                    </p:animEffect>
                                  </p:childTnLst>
                                </p:cTn>
                              </p:par>
                            </p:childTnLst>
                          </p:cTn>
                        </p:par>
                        <p:par>
                          <p:cTn id="8" fill="hold">
                            <p:stCondLst>
                              <p:cond delay="2000"/>
                            </p:stCondLst>
                            <p:childTnLst>
                              <p:par>
                                <p:cTn id="9" presetID="8" presetClass="entr" presetSubtype="16"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diamond(in)">
                                      <p:cBhvr>
                                        <p:cTn id="11"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743712"/>
          </a:xfrm>
        </p:spPr>
        <p:txBody>
          <a:bodyPr>
            <a:normAutofit fontScale="90000"/>
          </a:bodyPr>
          <a:lstStyle/>
          <a:p>
            <a:r>
              <a:rPr lang="en-US" sz="6000" dirty="0" smtClean="0"/>
              <a:t>(3)Transfer of Energy</a:t>
            </a:r>
            <a:r>
              <a:rPr lang="en-US" dirty="0" smtClean="0"/>
              <a:t> </a:t>
            </a:r>
            <a:endParaRPr lang="en-US" dirty="0"/>
          </a:p>
        </p:txBody>
      </p:sp>
      <p:sp>
        <p:nvSpPr>
          <p:cNvPr id="3" name="Content Placeholder 2"/>
          <p:cNvSpPr>
            <a:spLocks noGrp="1"/>
          </p:cNvSpPr>
          <p:nvPr>
            <p:ph idx="1"/>
          </p:nvPr>
        </p:nvSpPr>
        <p:spPr>
          <a:xfrm>
            <a:off x="304800" y="1600200"/>
            <a:ext cx="8839200" cy="5105400"/>
          </a:xfrm>
        </p:spPr>
        <p:txBody>
          <a:bodyPr>
            <a:normAutofit lnSpcReduction="10000"/>
          </a:bodyPr>
          <a:lstStyle/>
          <a:p>
            <a:pPr>
              <a:buNone/>
            </a:pPr>
            <a:r>
              <a:rPr lang="en-US" sz="2800" dirty="0" smtClean="0">
                <a:latin typeface="+mj-lt"/>
              </a:rPr>
              <a:t>Energy can be transferred from one place to another in</a:t>
            </a:r>
          </a:p>
          <a:p>
            <a:pPr>
              <a:buNone/>
            </a:pPr>
            <a:r>
              <a:rPr lang="en-US" sz="2800" dirty="0" smtClean="0">
                <a:latin typeface="+mj-lt"/>
              </a:rPr>
              <a:t>many different ways.</a:t>
            </a:r>
          </a:p>
          <a:p>
            <a:pPr>
              <a:buNone/>
            </a:pPr>
            <a:r>
              <a:rPr lang="en-US" sz="4300" dirty="0" smtClean="0">
                <a:solidFill>
                  <a:srgbClr val="0070C0"/>
                </a:solidFill>
                <a:latin typeface="+mj-lt"/>
              </a:rPr>
              <a:t>(1) Transfer of Heat:</a:t>
            </a:r>
          </a:p>
          <a:p>
            <a:pPr>
              <a:buNone/>
            </a:pPr>
            <a:r>
              <a:rPr lang="en-US" sz="2800" dirty="0" smtClean="0">
                <a:latin typeface="+mj-lt"/>
              </a:rPr>
              <a:t>	Transfer of </a:t>
            </a:r>
            <a:r>
              <a:rPr lang="en-US" sz="2800" dirty="0" smtClean="0">
                <a:solidFill>
                  <a:srgbClr val="FF0000"/>
                </a:solidFill>
                <a:latin typeface="+mj-lt"/>
              </a:rPr>
              <a:t>Heat </a:t>
            </a:r>
            <a:r>
              <a:rPr lang="en-US" sz="2800" dirty="0" smtClean="0">
                <a:latin typeface="+mj-lt"/>
              </a:rPr>
              <a:t>is the flow of thermal energy </a:t>
            </a:r>
            <a:r>
              <a:rPr lang="en-US" sz="2800" b="1" dirty="0" smtClean="0">
                <a:latin typeface="+mj-lt"/>
              </a:rPr>
              <a:t>from warmer place to cooler place. </a:t>
            </a:r>
            <a:r>
              <a:rPr lang="en-US" sz="2800" dirty="0" smtClean="0">
                <a:latin typeface="+mj-lt"/>
              </a:rPr>
              <a:t>Thermal energy is transferred through </a:t>
            </a:r>
            <a:r>
              <a:rPr lang="en-US" sz="2800" b="1" dirty="0" smtClean="0">
                <a:solidFill>
                  <a:srgbClr val="00B050"/>
                </a:solidFill>
                <a:latin typeface="+mj-lt"/>
              </a:rPr>
              <a:t>three </a:t>
            </a:r>
            <a:r>
              <a:rPr lang="en-US" sz="2800" dirty="0" smtClean="0">
                <a:latin typeface="+mj-lt"/>
              </a:rPr>
              <a:t>different processes:</a:t>
            </a:r>
          </a:p>
          <a:p>
            <a:pPr>
              <a:buNone/>
            </a:pPr>
            <a:r>
              <a:rPr lang="en-US" sz="2800" b="1" dirty="0" smtClean="0">
                <a:solidFill>
                  <a:srgbClr val="00B050"/>
                </a:solidFill>
                <a:latin typeface="+mj-lt"/>
              </a:rPr>
              <a:t>		</a:t>
            </a:r>
            <a:r>
              <a:rPr lang="en-US" sz="2800" b="1" dirty="0" err="1" smtClean="0">
                <a:solidFill>
                  <a:srgbClr val="00B050"/>
                </a:solidFill>
                <a:latin typeface="+mj-lt"/>
              </a:rPr>
              <a:t>i</a:t>
            </a:r>
            <a:r>
              <a:rPr lang="en-US" sz="2800" b="1" dirty="0" smtClean="0">
                <a:solidFill>
                  <a:srgbClr val="00B050"/>
                </a:solidFill>
                <a:latin typeface="+mj-lt"/>
              </a:rPr>
              <a:t>. conduction</a:t>
            </a:r>
          </a:p>
          <a:p>
            <a:pPr>
              <a:buNone/>
            </a:pPr>
            <a:r>
              <a:rPr lang="en-US" sz="2800" b="1" dirty="0" smtClean="0">
                <a:solidFill>
                  <a:srgbClr val="00B050"/>
                </a:solidFill>
                <a:latin typeface="+mj-lt"/>
              </a:rPr>
              <a:t>		ii. convection</a:t>
            </a:r>
          </a:p>
          <a:p>
            <a:pPr>
              <a:buNone/>
            </a:pPr>
            <a:r>
              <a:rPr lang="en-US" sz="2800" b="1" dirty="0" smtClean="0">
                <a:solidFill>
                  <a:srgbClr val="00B050"/>
                </a:solidFill>
                <a:latin typeface="+mj-lt"/>
              </a:rPr>
              <a:t>		iii. radiation</a:t>
            </a:r>
          </a:p>
          <a:p>
            <a:pPr>
              <a:buNone/>
            </a:pPr>
            <a:r>
              <a:rPr lang="en-US" sz="2800" dirty="0" smtClean="0">
                <a:solidFill>
                  <a:srgbClr val="FF0000"/>
                </a:solidFill>
                <a:latin typeface="+mj-lt"/>
              </a:rPr>
              <a:t>Question: </a:t>
            </a:r>
            <a:r>
              <a:rPr lang="en-US" sz="2800" dirty="0" smtClean="0">
                <a:solidFill>
                  <a:srgbClr val="0070C0"/>
                </a:solidFill>
                <a:latin typeface="Comic Sans MS" pitchFamily="66" charset="0"/>
              </a:rPr>
              <a:t>How does thermal energy transfer?</a:t>
            </a:r>
            <a:endParaRPr lang="en-US" sz="2800" dirty="0">
              <a:solidFill>
                <a:srgbClr val="0070C0"/>
              </a:solidFill>
              <a:latin typeface="Comic Sans MS" pitchFamily="66" charset="0"/>
            </a:endParaRPr>
          </a:p>
        </p:txBody>
      </p:sp>
    </p:spTree>
  </p:cSld>
  <p:clrMapOvr>
    <a:masterClrMapping/>
  </p:clrMapOvr>
  <p:transition>
    <p:wedg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10"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checkerboard(across)">
                                      <p:cBhvr>
                                        <p:cTn id="7" dur="2000"/>
                                        <p:tgtEl>
                                          <p:spTgt spid="3">
                                            <p:txEl>
                                              <p:pRg st="0" end="0"/>
                                            </p:txEl>
                                          </p:spTgt>
                                        </p:tgtEl>
                                      </p:cBhvr>
                                    </p:animEffect>
                                  </p:childTnLst>
                                </p:cTn>
                              </p:par>
                            </p:childTnLst>
                          </p:cTn>
                        </p:par>
                        <p:par>
                          <p:cTn id="8" fill="hold">
                            <p:stCondLst>
                              <p:cond delay="2000"/>
                            </p:stCondLst>
                            <p:childTnLst>
                              <p:par>
                                <p:cTn id="9" presetID="5" presetClass="entr" presetSubtype="10" fill="hold" grpId="0" nodeType="after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Effect transition="in" filter="checkerboard(across)">
                                      <p:cBhvr>
                                        <p:cTn id="11" dur="2000"/>
                                        <p:tgtEl>
                                          <p:spTgt spid="3">
                                            <p:txEl>
                                              <p:pRg st="1" end="1"/>
                                            </p:txEl>
                                          </p:spTgt>
                                        </p:tgtEl>
                                      </p:cBhvr>
                                    </p:animEffect>
                                  </p:childTnLst>
                                </p:cTn>
                              </p:par>
                            </p:childTnLst>
                          </p:cTn>
                        </p:par>
                        <p:par>
                          <p:cTn id="12" fill="hold">
                            <p:stCondLst>
                              <p:cond delay="4000"/>
                            </p:stCondLst>
                            <p:childTnLst>
                              <p:par>
                                <p:cTn id="13" presetID="5" presetClass="entr" presetSubtype="10" fill="hold" grpId="0" nodeType="after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checkerboard(across)">
                                      <p:cBhvr>
                                        <p:cTn id="15" dur="2000"/>
                                        <p:tgtEl>
                                          <p:spTgt spid="3">
                                            <p:txEl>
                                              <p:pRg st="2" end="2"/>
                                            </p:txEl>
                                          </p:spTgt>
                                        </p:tgtEl>
                                      </p:cBhvr>
                                    </p:animEffect>
                                  </p:childTnLst>
                                </p:cTn>
                              </p:par>
                            </p:childTnLst>
                          </p:cTn>
                        </p:par>
                        <p:par>
                          <p:cTn id="16" fill="hold">
                            <p:stCondLst>
                              <p:cond delay="6000"/>
                            </p:stCondLst>
                            <p:childTnLst>
                              <p:par>
                                <p:cTn id="17" presetID="5" presetClass="entr" presetSubtype="10" fill="hold" grpId="0" nodeType="after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Effect transition="in" filter="checkerboard(across)">
                                      <p:cBhvr>
                                        <p:cTn id="19" dur="2000"/>
                                        <p:tgtEl>
                                          <p:spTgt spid="3">
                                            <p:txEl>
                                              <p:pRg st="3" end="3"/>
                                            </p:txEl>
                                          </p:spTgt>
                                        </p:tgtEl>
                                      </p:cBhvr>
                                    </p:animEffect>
                                  </p:childTnLst>
                                </p:cTn>
                              </p:par>
                            </p:childTnLst>
                          </p:cTn>
                        </p:par>
                        <p:par>
                          <p:cTn id="20" fill="hold">
                            <p:stCondLst>
                              <p:cond delay="8000"/>
                            </p:stCondLst>
                            <p:childTnLst>
                              <p:par>
                                <p:cTn id="21" presetID="5" presetClass="entr" presetSubtype="10" fill="hold" grpId="0" nodeType="after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Effect transition="in" filter="checkerboard(across)">
                                      <p:cBhvr>
                                        <p:cTn id="23" dur="2000"/>
                                        <p:tgtEl>
                                          <p:spTgt spid="3">
                                            <p:txEl>
                                              <p:pRg st="4" end="4"/>
                                            </p:txEl>
                                          </p:spTgt>
                                        </p:tgtEl>
                                      </p:cBhvr>
                                    </p:animEffect>
                                  </p:childTnLst>
                                </p:cTn>
                              </p:par>
                            </p:childTnLst>
                          </p:cTn>
                        </p:par>
                        <p:par>
                          <p:cTn id="24" fill="hold">
                            <p:stCondLst>
                              <p:cond delay="10000"/>
                            </p:stCondLst>
                            <p:childTnLst>
                              <p:par>
                                <p:cTn id="25" presetID="5" presetClass="entr" presetSubtype="10" fill="hold" grpId="0" nodeType="after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Effect transition="in" filter="checkerboard(across)">
                                      <p:cBhvr>
                                        <p:cTn id="27" dur="2000"/>
                                        <p:tgtEl>
                                          <p:spTgt spid="3">
                                            <p:txEl>
                                              <p:pRg st="5" end="5"/>
                                            </p:txEl>
                                          </p:spTgt>
                                        </p:tgtEl>
                                      </p:cBhvr>
                                    </p:animEffect>
                                  </p:childTnLst>
                                </p:cTn>
                              </p:par>
                            </p:childTnLst>
                          </p:cTn>
                        </p:par>
                        <p:par>
                          <p:cTn id="28" fill="hold">
                            <p:stCondLst>
                              <p:cond delay="12000"/>
                            </p:stCondLst>
                            <p:childTnLst>
                              <p:par>
                                <p:cTn id="29" presetID="5" presetClass="entr" presetSubtype="10" fill="hold" grpId="0" nodeType="after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animEffect transition="in" filter="checkerboard(across)">
                                      <p:cBhvr>
                                        <p:cTn id="31" dur="2000"/>
                                        <p:tgtEl>
                                          <p:spTgt spid="3">
                                            <p:txEl>
                                              <p:pRg st="6" end="6"/>
                                            </p:txEl>
                                          </p:spTgt>
                                        </p:tgtEl>
                                      </p:cBhvr>
                                    </p:animEffect>
                                  </p:childTnLst>
                                </p:cTn>
                              </p:par>
                            </p:childTnLst>
                          </p:cTn>
                        </p:par>
                        <p:par>
                          <p:cTn id="32" fill="hold">
                            <p:stCondLst>
                              <p:cond delay="14000"/>
                            </p:stCondLst>
                            <p:childTnLst>
                              <p:par>
                                <p:cTn id="33" presetID="5" presetClass="entr" presetSubtype="10" fill="hold" grpId="0" nodeType="after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animEffect transition="in" filter="checkerboard(across)">
                                      <p:cBhvr>
                                        <p:cTn id="35" dur="20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09600"/>
            <a:ext cx="8229600" cy="990600"/>
          </a:xfrm>
        </p:spPr>
        <p:txBody>
          <a:bodyPr>
            <a:noAutofit/>
          </a:bodyPr>
          <a:lstStyle/>
          <a:p>
            <a:r>
              <a:rPr lang="en-US" sz="4400" dirty="0" smtClean="0"/>
              <a:t/>
            </a:r>
            <a:br>
              <a:rPr lang="en-US" sz="4400" dirty="0" smtClean="0"/>
            </a:br>
            <a:r>
              <a:rPr lang="en-US" sz="4400" dirty="0" smtClean="0"/>
              <a:t/>
            </a:r>
            <a:br>
              <a:rPr lang="en-US" sz="4400" dirty="0" smtClean="0"/>
            </a:br>
            <a:r>
              <a:rPr lang="en-US" sz="4400" dirty="0" smtClean="0"/>
              <a:t/>
            </a:r>
            <a:br>
              <a:rPr lang="en-US" sz="4400" dirty="0" smtClean="0"/>
            </a:br>
            <a:r>
              <a:rPr lang="en-US" sz="4400" dirty="0" smtClean="0"/>
              <a:t/>
            </a:r>
            <a:br>
              <a:rPr lang="en-US" sz="4400" dirty="0" smtClean="0"/>
            </a:br>
            <a:r>
              <a:rPr lang="en-US" sz="4800" dirty="0" smtClean="0">
                <a:solidFill>
                  <a:srgbClr val="0070C0"/>
                </a:solidFill>
              </a:rPr>
              <a:t>(1) Transfer of Heat</a:t>
            </a:r>
            <a:r>
              <a:rPr lang="en-US" sz="5400" dirty="0" smtClean="0">
                <a:solidFill>
                  <a:srgbClr val="0070C0"/>
                </a:solidFill>
              </a:rPr>
              <a:t>(</a:t>
            </a:r>
            <a:r>
              <a:rPr lang="en-US" sz="4400" b="1" dirty="0" smtClean="0"/>
              <a:t>Conduction</a:t>
            </a:r>
            <a:r>
              <a:rPr lang="en-US" sz="5400" dirty="0" smtClean="0">
                <a:solidFill>
                  <a:srgbClr val="0070C0"/>
                </a:solidFill>
              </a:rPr>
              <a:t>)</a:t>
            </a:r>
            <a:r>
              <a:rPr lang="en-US" sz="4800" dirty="0" smtClean="0">
                <a:solidFill>
                  <a:srgbClr val="0070C0"/>
                </a:solidFill>
              </a:rPr>
              <a:t>:</a:t>
            </a:r>
            <a:endParaRPr lang="en-US" sz="4400" b="1" dirty="0"/>
          </a:p>
        </p:txBody>
      </p:sp>
      <p:sp>
        <p:nvSpPr>
          <p:cNvPr id="3" name="Content Placeholder 2"/>
          <p:cNvSpPr>
            <a:spLocks noGrp="1"/>
          </p:cNvSpPr>
          <p:nvPr>
            <p:ph idx="1"/>
          </p:nvPr>
        </p:nvSpPr>
        <p:spPr>
          <a:xfrm>
            <a:off x="457200" y="1676400"/>
            <a:ext cx="8382000" cy="5181600"/>
          </a:xfrm>
        </p:spPr>
        <p:txBody>
          <a:bodyPr/>
          <a:lstStyle/>
          <a:p>
            <a:pPr>
              <a:buNone/>
            </a:pPr>
            <a:r>
              <a:rPr lang="en-US" dirty="0" smtClean="0">
                <a:latin typeface="+mj-lt"/>
              </a:rPr>
              <a:t>Transfer of heat through solid matter is called </a:t>
            </a:r>
            <a:r>
              <a:rPr lang="en-US" b="1" dirty="0" smtClean="0">
                <a:solidFill>
                  <a:srgbClr val="00B050"/>
                </a:solidFill>
                <a:latin typeface="+mj-lt"/>
              </a:rPr>
              <a:t>Conduction.</a:t>
            </a:r>
          </a:p>
          <a:p>
            <a:pPr>
              <a:buNone/>
            </a:pPr>
            <a:r>
              <a:rPr lang="en-US" b="1" dirty="0" smtClean="0">
                <a:latin typeface="+mj-lt"/>
              </a:rPr>
              <a:t>For example:</a:t>
            </a:r>
          </a:p>
          <a:p>
            <a:pPr>
              <a:buNone/>
            </a:pPr>
            <a:r>
              <a:rPr lang="en-US" dirty="0" smtClean="0">
                <a:latin typeface="+mj-lt"/>
              </a:rPr>
              <a:t>If we place a metal spoon in the hot water, soon it begins </a:t>
            </a:r>
          </a:p>
          <a:p>
            <a:pPr>
              <a:buNone/>
            </a:pPr>
            <a:r>
              <a:rPr lang="en-US" dirty="0" smtClean="0">
                <a:latin typeface="+mj-lt"/>
              </a:rPr>
              <a:t>to feel hot. This is because the spoon is heated by hot </a:t>
            </a:r>
          </a:p>
          <a:p>
            <a:pPr>
              <a:buNone/>
            </a:pPr>
            <a:r>
              <a:rPr lang="en-US" dirty="0" smtClean="0">
                <a:latin typeface="+mj-lt"/>
              </a:rPr>
              <a:t>water, and then heat spreads to the colder end of the </a:t>
            </a:r>
          </a:p>
          <a:p>
            <a:pPr>
              <a:buNone/>
            </a:pPr>
            <a:r>
              <a:rPr lang="en-US" dirty="0" smtClean="0">
                <a:latin typeface="+mj-lt"/>
              </a:rPr>
              <a:t>spoon.</a:t>
            </a:r>
            <a:endParaRPr lang="en-US" dirty="0">
              <a:latin typeface="+mj-lt"/>
            </a:endParaRPr>
          </a:p>
        </p:txBody>
      </p:sp>
      <p:pic>
        <p:nvPicPr>
          <p:cNvPr id="4" name="Picture 3" descr="conduction 3.png"/>
          <p:cNvPicPr>
            <a:picLocks noChangeAspect="1"/>
          </p:cNvPicPr>
          <p:nvPr/>
        </p:nvPicPr>
        <p:blipFill>
          <a:blip r:embed="rId2" cstate="print"/>
          <a:stretch>
            <a:fillRect/>
          </a:stretch>
        </p:blipFill>
        <p:spPr>
          <a:xfrm>
            <a:off x="3200400" y="4696219"/>
            <a:ext cx="2520340" cy="2085581"/>
          </a:xfrm>
          <a:prstGeom prst="rect">
            <a:avLst/>
          </a:prstGeom>
        </p:spPr>
      </p:pic>
    </p:spTree>
  </p:cSld>
  <p:clrMapOvr>
    <a:masterClrMapping/>
  </p:clrMapOvr>
  <p:transition>
    <p:wedg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2000" fill="hold"/>
                                        <p:tgtEl>
                                          <p:spTgt spid="2"/>
                                        </p:tgtEl>
                                        <p:attrNameLst>
                                          <p:attrName>ppt_x</p:attrName>
                                        </p:attrNameLst>
                                      </p:cBhvr>
                                      <p:tavLst>
                                        <p:tav tm="0">
                                          <p:val>
                                            <p:strVal val="0-#ppt_w/2"/>
                                          </p:val>
                                        </p:tav>
                                        <p:tav tm="100000">
                                          <p:val>
                                            <p:strVal val="#ppt_x"/>
                                          </p:val>
                                        </p:tav>
                                      </p:tavLst>
                                    </p:anim>
                                    <p:anim calcmode="lin" valueType="num">
                                      <p:cBhvr additive="base">
                                        <p:cTn id="8" dur="2000" fill="hold"/>
                                        <p:tgtEl>
                                          <p:spTgt spid="2"/>
                                        </p:tgtEl>
                                        <p:attrNameLst>
                                          <p:attrName>ppt_y</p:attrName>
                                        </p:attrNameLst>
                                      </p:cBhvr>
                                      <p:tavLst>
                                        <p:tav tm="0">
                                          <p:val>
                                            <p:strVal val="#ppt_y"/>
                                          </p:val>
                                        </p:tav>
                                        <p:tav tm="100000">
                                          <p:val>
                                            <p:strVal val="#ppt_y"/>
                                          </p:val>
                                        </p:tav>
                                      </p:tavLst>
                                    </p:anim>
                                  </p:childTnLst>
                                </p:cTn>
                              </p:par>
                            </p:childTnLst>
                          </p:cTn>
                        </p:par>
                        <p:par>
                          <p:cTn id="9" fill="hold">
                            <p:stCondLst>
                              <p:cond delay="2000"/>
                            </p:stCondLst>
                            <p:childTnLst>
                              <p:par>
                                <p:cTn id="10" presetID="8" presetClass="entr" presetSubtype="16" fill="hold" nodeType="after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diamond(in)">
                                      <p:cBhvr>
                                        <p:cTn id="12" dur="2000"/>
                                        <p:tgtEl>
                                          <p:spTgt spid="4"/>
                                        </p:tgtEl>
                                      </p:cBhvr>
                                    </p:animEffect>
                                  </p:childTnLst>
                                </p:cTn>
                              </p:par>
                            </p:childTnLst>
                          </p:cTn>
                        </p:par>
                        <p:par>
                          <p:cTn id="13" fill="hold">
                            <p:stCondLst>
                              <p:cond delay="4000"/>
                            </p:stCondLst>
                            <p:childTnLst>
                              <p:par>
                                <p:cTn id="14" presetID="3" presetClass="entr" presetSubtype="10" fill="hold" grpId="0" nodeType="afterEffect">
                                  <p:stCondLst>
                                    <p:cond delay="0"/>
                                  </p:stCondLst>
                                  <p:childTnLst>
                                    <p:set>
                                      <p:cBhvr>
                                        <p:cTn id="15" dur="1" fill="hold">
                                          <p:stCondLst>
                                            <p:cond delay="0"/>
                                          </p:stCondLst>
                                        </p:cTn>
                                        <p:tgtEl>
                                          <p:spTgt spid="3">
                                            <p:txEl>
                                              <p:pRg st="0" end="0"/>
                                            </p:txEl>
                                          </p:spTgt>
                                        </p:tgtEl>
                                        <p:attrNameLst>
                                          <p:attrName>style.visibility</p:attrName>
                                        </p:attrNameLst>
                                      </p:cBhvr>
                                      <p:to>
                                        <p:strVal val="visible"/>
                                      </p:to>
                                    </p:set>
                                    <p:animEffect transition="in" filter="blinds(horizontal)">
                                      <p:cBhvr>
                                        <p:cTn id="16" dur="2000"/>
                                        <p:tgtEl>
                                          <p:spTgt spid="3">
                                            <p:txEl>
                                              <p:pRg st="0" end="0"/>
                                            </p:txEl>
                                          </p:spTgt>
                                        </p:tgtEl>
                                      </p:cBhvr>
                                    </p:animEffect>
                                  </p:childTnLst>
                                </p:cTn>
                              </p:par>
                            </p:childTnLst>
                          </p:cTn>
                        </p:par>
                        <p:par>
                          <p:cTn id="17" fill="hold">
                            <p:stCondLst>
                              <p:cond delay="6000"/>
                            </p:stCondLst>
                            <p:childTnLst>
                              <p:par>
                                <p:cTn id="18" presetID="3" presetClass="entr" presetSubtype="10" fill="hold" grpId="0" nodeType="afterEffect">
                                  <p:stCondLst>
                                    <p:cond delay="0"/>
                                  </p:stCondLst>
                                  <p:childTnLst>
                                    <p:set>
                                      <p:cBhvr>
                                        <p:cTn id="19" dur="1" fill="hold">
                                          <p:stCondLst>
                                            <p:cond delay="0"/>
                                          </p:stCondLst>
                                        </p:cTn>
                                        <p:tgtEl>
                                          <p:spTgt spid="3">
                                            <p:txEl>
                                              <p:pRg st="1" end="1"/>
                                            </p:txEl>
                                          </p:spTgt>
                                        </p:tgtEl>
                                        <p:attrNameLst>
                                          <p:attrName>style.visibility</p:attrName>
                                        </p:attrNameLst>
                                      </p:cBhvr>
                                      <p:to>
                                        <p:strVal val="visible"/>
                                      </p:to>
                                    </p:set>
                                    <p:animEffect transition="in" filter="blinds(horizontal)">
                                      <p:cBhvr>
                                        <p:cTn id="20" dur="2000"/>
                                        <p:tgtEl>
                                          <p:spTgt spid="3">
                                            <p:txEl>
                                              <p:pRg st="1" end="1"/>
                                            </p:txEl>
                                          </p:spTgt>
                                        </p:tgtEl>
                                      </p:cBhvr>
                                    </p:animEffect>
                                  </p:childTnLst>
                                </p:cTn>
                              </p:par>
                            </p:childTnLst>
                          </p:cTn>
                        </p:par>
                        <p:par>
                          <p:cTn id="21" fill="hold">
                            <p:stCondLst>
                              <p:cond delay="8000"/>
                            </p:stCondLst>
                            <p:childTnLst>
                              <p:par>
                                <p:cTn id="22" presetID="3" presetClass="entr" presetSubtype="10" fill="hold" grpId="0" nodeType="afterEffect">
                                  <p:stCondLst>
                                    <p:cond delay="0"/>
                                  </p:stCondLst>
                                  <p:childTnLst>
                                    <p:set>
                                      <p:cBhvr>
                                        <p:cTn id="23" dur="1" fill="hold">
                                          <p:stCondLst>
                                            <p:cond delay="0"/>
                                          </p:stCondLst>
                                        </p:cTn>
                                        <p:tgtEl>
                                          <p:spTgt spid="3">
                                            <p:txEl>
                                              <p:pRg st="2" end="2"/>
                                            </p:txEl>
                                          </p:spTgt>
                                        </p:tgtEl>
                                        <p:attrNameLst>
                                          <p:attrName>style.visibility</p:attrName>
                                        </p:attrNameLst>
                                      </p:cBhvr>
                                      <p:to>
                                        <p:strVal val="visible"/>
                                      </p:to>
                                    </p:set>
                                    <p:animEffect transition="in" filter="blinds(horizontal)">
                                      <p:cBhvr>
                                        <p:cTn id="24" dur="2000"/>
                                        <p:tgtEl>
                                          <p:spTgt spid="3">
                                            <p:txEl>
                                              <p:pRg st="2" end="2"/>
                                            </p:txEl>
                                          </p:spTgt>
                                        </p:tgtEl>
                                      </p:cBhvr>
                                    </p:animEffect>
                                  </p:childTnLst>
                                </p:cTn>
                              </p:par>
                            </p:childTnLst>
                          </p:cTn>
                        </p:par>
                        <p:par>
                          <p:cTn id="25" fill="hold">
                            <p:stCondLst>
                              <p:cond delay="10000"/>
                            </p:stCondLst>
                            <p:childTnLst>
                              <p:par>
                                <p:cTn id="26" presetID="3" presetClass="entr" presetSubtype="10" fill="hold" grpId="0" nodeType="after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blinds(horizontal)">
                                      <p:cBhvr>
                                        <p:cTn id="28" dur="2000"/>
                                        <p:tgtEl>
                                          <p:spTgt spid="3">
                                            <p:txEl>
                                              <p:pRg st="3" end="3"/>
                                            </p:txEl>
                                          </p:spTgt>
                                        </p:tgtEl>
                                      </p:cBhvr>
                                    </p:animEffect>
                                  </p:childTnLst>
                                </p:cTn>
                              </p:par>
                            </p:childTnLst>
                          </p:cTn>
                        </p:par>
                        <p:par>
                          <p:cTn id="29" fill="hold">
                            <p:stCondLst>
                              <p:cond delay="12000"/>
                            </p:stCondLst>
                            <p:childTnLst>
                              <p:par>
                                <p:cTn id="30" presetID="3" presetClass="entr" presetSubtype="10" fill="hold" grpId="0" nodeType="afterEffect">
                                  <p:stCondLst>
                                    <p:cond delay="0"/>
                                  </p:stCondLst>
                                  <p:childTnLst>
                                    <p:set>
                                      <p:cBhvr>
                                        <p:cTn id="31" dur="1" fill="hold">
                                          <p:stCondLst>
                                            <p:cond delay="0"/>
                                          </p:stCondLst>
                                        </p:cTn>
                                        <p:tgtEl>
                                          <p:spTgt spid="3">
                                            <p:txEl>
                                              <p:pRg st="4" end="4"/>
                                            </p:txEl>
                                          </p:spTgt>
                                        </p:tgtEl>
                                        <p:attrNameLst>
                                          <p:attrName>style.visibility</p:attrName>
                                        </p:attrNameLst>
                                      </p:cBhvr>
                                      <p:to>
                                        <p:strVal val="visible"/>
                                      </p:to>
                                    </p:set>
                                    <p:animEffect transition="in" filter="blinds(horizontal)">
                                      <p:cBhvr>
                                        <p:cTn id="32" dur="2000"/>
                                        <p:tgtEl>
                                          <p:spTgt spid="3">
                                            <p:txEl>
                                              <p:pRg st="4" end="4"/>
                                            </p:txEl>
                                          </p:spTgt>
                                        </p:tgtEl>
                                      </p:cBhvr>
                                    </p:animEffect>
                                  </p:childTnLst>
                                </p:cTn>
                              </p:par>
                            </p:childTnLst>
                          </p:cTn>
                        </p:par>
                        <p:par>
                          <p:cTn id="33" fill="hold">
                            <p:stCondLst>
                              <p:cond delay="14000"/>
                            </p:stCondLst>
                            <p:childTnLst>
                              <p:par>
                                <p:cTn id="34" presetID="3" presetClass="entr" presetSubtype="10" fill="hold" grpId="0" nodeType="afterEffect">
                                  <p:stCondLst>
                                    <p:cond delay="0"/>
                                  </p:stCondLst>
                                  <p:childTnLst>
                                    <p:set>
                                      <p:cBhvr>
                                        <p:cTn id="35" dur="1" fill="hold">
                                          <p:stCondLst>
                                            <p:cond delay="0"/>
                                          </p:stCondLst>
                                        </p:cTn>
                                        <p:tgtEl>
                                          <p:spTgt spid="3">
                                            <p:txEl>
                                              <p:pRg st="5" end="5"/>
                                            </p:txEl>
                                          </p:spTgt>
                                        </p:tgtEl>
                                        <p:attrNameLst>
                                          <p:attrName>style.visibility</p:attrName>
                                        </p:attrNameLst>
                                      </p:cBhvr>
                                      <p:to>
                                        <p:strVal val="visible"/>
                                      </p:to>
                                    </p:set>
                                    <p:animEffect transition="in" filter="blinds(horizontal)">
                                      <p:cBhvr>
                                        <p:cTn id="36" dur="20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609600"/>
            <a:ext cx="8458200" cy="667512"/>
          </a:xfrm>
        </p:spPr>
        <p:txBody>
          <a:bodyPr>
            <a:normAutofit fontScale="90000"/>
          </a:bodyPr>
          <a:lstStyle/>
          <a:p>
            <a:r>
              <a:rPr lang="en-US" sz="5400" dirty="0" smtClean="0">
                <a:solidFill>
                  <a:srgbClr val="0070C0"/>
                </a:solidFill>
              </a:rPr>
              <a:t>(1) Transfer of Heat(</a:t>
            </a:r>
            <a:r>
              <a:rPr lang="en-US" sz="4800" b="1" dirty="0" smtClean="0"/>
              <a:t>Conduction</a:t>
            </a:r>
            <a:r>
              <a:rPr lang="en-US" sz="5400" dirty="0" smtClean="0">
                <a:solidFill>
                  <a:srgbClr val="0070C0"/>
                </a:solidFill>
              </a:rPr>
              <a:t>):</a:t>
            </a:r>
            <a:endParaRPr lang="en-US" b="1" dirty="0"/>
          </a:p>
        </p:txBody>
      </p:sp>
      <p:pic>
        <p:nvPicPr>
          <p:cNvPr id="4" name="Content Placeholder 3" descr="conduction 2.jpg"/>
          <p:cNvPicPr>
            <a:picLocks noGrp="1" noChangeAspect="1"/>
          </p:cNvPicPr>
          <p:nvPr>
            <p:ph idx="1"/>
          </p:nvPr>
        </p:nvPicPr>
        <p:blipFill>
          <a:blip r:embed="rId2" cstate="print"/>
          <a:stretch>
            <a:fillRect/>
          </a:stretch>
        </p:blipFill>
        <p:spPr>
          <a:xfrm>
            <a:off x="167218" y="2620963"/>
            <a:ext cx="4633382" cy="3475037"/>
          </a:xfrm>
          <a:prstGeom prst="rect">
            <a:avLst/>
          </a:prstGeom>
          <a:ln>
            <a:noFill/>
          </a:ln>
          <a:effectLst>
            <a:outerShdw blurRad="292100" dist="139700" dir="2700000" algn="tl" rotWithShape="0">
              <a:srgbClr val="333333">
                <a:alpha val="65000"/>
              </a:srgbClr>
            </a:outerShdw>
          </a:effectLst>
        </p:spPr>
      </p:pic>
      <p:pic>
        <p:nvPicPr>
          <p:cNvPr id="5" name="Picture 4" descr="conduction 1.jpg"/>
          <p:cNvPicPr>
            <a:picLocks noChangeAspect="1"/>
          </p:cNvPicPr>
          <p:nvPr/>
        </p:nvPicPr>
        <p:blipFill>
          <a:blip r:embed="rId3" cstate="print"/>
          <a:stretch>
            <a:fillRect/>
          </a:stretch>
        </p:blipFill>
        <p:spPr>
          <a:xfrm>
            <a:off x="4800600" y="1524000"/>
            <a:ext cx="4006392" cy="3886200"/>
          </a:xfrm>
          <a:prstGeom prst="rect">
            <a:avLst/>
          </a:prstGeom>
          <a:ln>
            <a:noFill/>
          </a:ln>
          <a:effectLst>
            <a:outerShdw blurRad="292100" dist="139700" dir="2700000" algn="tl" rotWithShape="0">
              <a:srgbClr val="333333">
                <a:alpha val="65000"/>
              </a:srgbClr>
            </a:outerShdw>
          </a:effectLst>
        </p:spPr>
      </p:pic>
    </p:spTree>
  </p:cSld>
  <p:clrMapOvr>
    <a:masterClrMapping/>
  </p:clrMapOvr>
  <p:transition>
    <p:wedg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16"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ox(in)">
                                      <p:cBhvr>
                                        <p:cTn id="7" dur="500"/>
                                        <p:tgtEl>
                                          <p:spTgt spid="2"/>
                                        </p:tgtEl>
                                      </p:cBhvr>
                                    </p:animEffect>
                                  </p:childTnLst>
                                </p:cTn>
                              </p:par>
                            </p:childTnLst>
                          </p:cTn>
                        </p:par>
                        <p:par>
                          <p:cTn id="8" fill="hold">
                            <p:stCondLst>
                              <p:cond delay="500"/>
                            </p:stCondLst>
                            <p:childTnLst>
                              <p:par>
                                <p:cTn id="9" presetID="8" presetClass="entr" presetSubtype="16"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diamond(in)">
                                      <p:cBhvr>
                                        <p:cTn id="11" dur="2000"/>
                                        <p:tgtEl>
                                          <p:spTgt spid="4"/>
                                        </p:tgtEl>
                                      </p:cBhvr>
                                    </p:animEffect>
                                  </p:childTnLst>
                                </p:cTn>
                              </p:par>
                            </p:childTnLst>
                          </p:cTn>
                        </p:par>
                        <p:par>
                          <p:cTn id="12" fill="hold">
                            <p:stCondLst>
                              <p:cond delay="2500"/>
                            </p:stCondLst>
                            <p:childTnLst>
                              <p:par>
                                <p:cTn id="13" presetID="8" presetClass="entr" presetSubtype="16" fill="hold" nodeType="after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diamond(in)">
                                      <p:cBhvr>
                                        <p:cTn id="15"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533400"/>
            <a:ext cx="8229600" cy="667512"/>
          </a:xfrm>
        </p:spPr>
        <p:txBody>
          <a:bodyPr>
            <a:normAutofit fontScale="90000"/>
          </a:bodyPr>
          <a:lstStyle/>
          <a:p>
            <a:r>
              <a:rPr lang="en-US" dirty="0" smtClean="0"/>
              <a:t> </a:t>
            </a:r>
            <a:r>
              <a:rPr lang="en-US" sz="4800" dirty="0" smtClean="0">
                <a:solidFill>
                  <a:srgbClr val="0070C0"/>
                </a:solidFill>
              </a:rPr>
              <a:t>(1) Transfer of Heat</a:t>
            </a:r>
            <a:r>
              <a:rPr lang="en-US" sz="4400" b="1" dirty="0" smtClean="0">
                <a:solidFill>
                  <a:srgbClr val="0070C0"/>
                </a:solidFill>
              </a:rPr>
              <a:t>( </a:t>
            </a:r>
            <a:r>
              <a:rPr lang="en-US" sz="4900" b="1" dirty="0" smtClean="0"/>
              <a:t>Convection):</a:t>
            </a:r>
            <a:endParaRPr lang="en-US" b="1" dirty="0"/>
          </a:p>
        </p:txBody>
      </p:sp>
      <p:sp>
        <p:nvSpPr>
          <p:cNvPr id="3" name="Content Placeholder 2"/>
          <p:cNvSpPr>
            <a:spLocks noGrp="1"/>
          </p:cNvSpPr>
          <p:nvPr>
            <p:ph idx="1"/>
          </p:nvPr>
        </p:nvSpPr>
        <p:spPr>
          <a:xfrm>
            <a:off x="381000" y="1143000"/>
            <a:ext cx="8229600" cy="4876800"/>
          </a:xfrm>
        </p:spPr>
        <p:txBody>
          <a:bodyPr/>
          <a:lstStyle/>
          <a:p>
            <a:pPr>
              <a:spcBef>
                <a:spcPts val="0"/>
              </a:spcBef>
              <a:buNone/>
            </a:pPr>
            <a:r>
              <a:rPr lang="en-US" dirty="0" smtClean="0">
                <a:latin typeface="+mj-lt"/>
              </a:rPr>
              <a:t>Transfer of heat energy through the gases and liquids is </a:t>
            </a:r>
          </a:p>
          <a:p>
            <a:pPr>
              <a:spcBef>
                <a:spcPts val="0"/>
              </a:spcBef>
              <a:buNone/>
            </a:pPr>
            <a:r>
              <a:rPr lang="en-US" dirty="0" smtClean="0">
                <a:latin typeface="+mj-lt"/>
              </a:rPr>
              <a:t>called </a:t>
            </a:r>
            <a:r>
              <a:rPr lang="en-US" b="1" dirty="0" smtClean="0">
                <a:solidFill>
                  <a:srgbClr val="00B050"/>
                </a:solidFill>
                <a:latin typeface="+mj-lt"/>
              </a:rPr>
              <a:t>convection.</a:t>
            </a:r>
          </a:p>
          <a:p>
            <a:pPr>
              <a:buNone/>
            </a:pPr>
            <a:r>
              <a:rPr lang="en-US" b="1" dirty="0" smtClean="0">
                <a:latin typeface="+mj-lt"/>
              </a:rPr>
              <a:t>For example:</a:t>
            </a:r>
          </a:p>
          <a:p>
            <a:pPr>
              <a:spcBef>
                <a:spcPts val="0"/>
              </a:spcBef>
              <a:buNone/>
            </a:pPr>
            <a:r>
              <a:rPr lang="en-US" dirty="0" smtClean="0">
                <a:latin typeface="+mj-lt"/>
              </a:rPr>
              <a:t>When we put a pot of water on a stove, the heated water </a:t>
            </a:r>
          </a:p>
          <a:p>
            <a:pPr>
              <a:spcBef>
                <a:spcPts val="0"/>
              </a:spcBef>
              <a:buNone/>
            </a:pPr>
            <a:r>
              <a:rPr lang="en-US" dirty="0" smtClean="0">
                <a:latin typeface="+mj-lt"/>
              </a:rPr>
              <a:t>near the bottom of the pot rises to the top of water. </a:t>
            </a:r>
          </a:p>
          <a:p>
            <a:pPr>
              <a:spcBef>
                <a:spcPts val="0"/>
              </a:spcBef>
              <a:buNone/>
            </a:pPr>
            <a:r>
              <a:rPr lang="en-US" dirty="0" smtClean="0">
                <a:latin typeface="+mj-lt"/>
              </a:rPr>
              <a:t>Instead, the cold water near the top sinks to the bottom </a:t>
            </a:r>
          </a:p>
          <a:p>
            <a:pPr>
              <a:spcBef>
                <a:spcPts val="0"/>
              </a:spcBef>
              <a:buNone/>
            </a:pPr>
            <a:r>
              <a:rPr lang="en-US" dirty="0" smtClean="0">
                <a:latin typeface="+mj-lt"/>
              </a:rPr>
              <a:t>of the pot, and then it is heated and rises to the top. </a:t>
            </a:r>
          </a:p>
          <a:p>
            <a:pPr>
              <a:spcBef>
                <a:spcPts val="0"/>
              </a:spcBef>
              <a:buNone/>
            </a:pPr>
            <a:r>
              <a:rPr lang="en-US" dirty="0" smtClean="0">
                <a:latin typeface="+mj-lt"/>
              </a:rPr>
              <a:t>Through this process heat is spread from top to bottom </a:t>
            </a:r>
          </a:p>
          <a:p>
            <a:pPr>
              <a:spcBef>
                <a:spcPts val="0"/>
              </a:spcBef>
              <a:buNone/>
            </a:pPr>
            <a:r>
              <a:rPr lang="en-US" dirty="0" smtClean="0">
                <a:latin typeface="+mj-lt"/>
              </a:rPr>
              <a:t>of the pot. </a:t>
            </a:r>
            <a:endParaRPr lang="en-US" dirty="0">
              <a:latin typeface="+mj-lt"/>
            </a:endParaRPr>
          </a:p>
        </p:txBody>
      </p:sp>
      <p:pic>
        <p:nvPicPr>
          <p:cNvPr id="4" name="Picture 2" descr="D:\TUKY OFFICE WORK\Tuky Cant.Public\Picture 1\convection.jpg"/>
          <p:cNvPicPr>
            <a:picLocks noChangeAspect="1" noChangeArrowheads="1"/>
          </p:cNvPicPr>
          <p:nvPr/>
        </p:nvPicPr>
        <p:blipFill>
          <a:blip r:embed="rId2" cstate="print"/>
          <a:srcRect/>
          <a:stretch>
            <a:fillRect/>
          </a:stretch>
        </p:blipFill>
        <p:spPr bwMode="auto">
          <a:xfrm>
            <a:off x="3352800" y="4495800"/>
            <a:ext cx="3307080" cy="2362200"/>
          </a:xfrm>
          <a:prstGeom prst="rect">
            <a:avLst/>
          </a:prstGeom>
          <a:ln>
            <a:noFill/>
          </a:ln>
          <a:effectLst>
            <a:outerShdw blurRad="292100" dist="139700" dir="2700000" algn="tl" rotWithShape="0">
              <a:srgbClr val="333333">
                <a:alpha val="65000"/>
              </a:srgbClr>
            </a:outerShdw>
          </a:effectLst>
        </p:spPr>
      </p:pic>
    </p:spTree>
  </p:cSld>
  <p:clrMapOvr>
    <a:masterClrMapping/>
  </p:clrMapOvr>
  <p:transition>
    <p:wedg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ntr" presetSubtype="16"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amond(in)">
                                      <p:cBhvr>
                                        <p:cTn id="7" dur="2000"/>
                                        <p:tgtEl>
                                          <p:spTgt spid="2"/>
                                        </p:tgtEl>
                                      </p:cBhvr>
                                    </p:animEffect>
                                  </p:childTnLst>
                                </p:cTn>
                              </p:par>
                            </p:childTnLst>
                          </p:cTn>
                        </p:par>
                        <p:par>
                          <p:cTn id="8" fill="hold">
                            <p:stCondLst>
                              <p:cond delay="2000"/>
                            </p:stCondLst>
                            <p:childTnLst>
                              <p:par>
                                <p:cTn id="9" presetID="8" presetClass="entr" presetSubtype="16"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diamond(in)">
                                      <p:cBhvr>
                                        <p:cTn id="11" dur="2000"/>
                                        <p:tgtEl>
                                          <p:spTgt spid="4"/>
                                        </p:tgtEl>
                                      </p:cBhvr>
                                    </p:animEffect>
                                  </p:childTnLst>
                                </p:cTn>
                              </p:par>
                            </p:childTnLst>
                          </p:cTn>
                        </p:par>
                        <p:par>
                          <p:cTn id="12" fill="hold">
                            <p:stCondLst>
                              <p:cond delay="4000"/>
                            </p:stCondLst>
                            <p:childTnLst>
                              <p:par>
                                <p:cTn id="13" presetID="4" presetClass="entr" presetSubtype="16" fill="hold" grpId="0" nodeType="afterEffect">
                                  <p:stCondLst>
                                    <p:cond delay="0"/>
                                  </p:stCondLst>
                                  <p:childTnLst>
                                    <p:set>
                                      <p:cBhvr>
                                        <p:cTn id="14" dur="1" fill="hold">
                                          <p:stCondLst>
                                            <p:cond delay="0"/>
                                          </p:stCondLst>
                                        </p:cTn>
                                        <p:tgtEl>
                                          <p:spTgt spid="3">
                                            <p:txEl>
                                              <p:pRg st="0" end="0"/>
                                            </p:txEl>
                                          </p:spTgt>
                                        </p:tgtEl>
                                        <p:attrNameLst>
                                          <p:attrName>style.visibility</p:attrName>
                                        </p:attrNameLst>
                                      </p:cBhvr>
                                      <p:to>
                                        <p:strVal val="visible"/>
                                      </p:to>
                                    </p:set>
                                    <p:animEffect transition="in" filter="box(in)">
                                      <p:cBhvr>
                                        <p:cTn id="15" dur="2000"/>
                                        <p:tgtEl>
                                          <p:spTgt spid="3">
                                            <p:txEl>
                                              <p:pRg st="0" end="0"/>
                                            </p:txEl>
                                          </p:spTgt>
                                        </p:tgtEl>
                                      </p:cBhvr>
                                    </p:animEffect>
                                  </p:childTnLst>
                                </p:cTn>
                              </p:par>
                            </p:childTnLst>
                          </p:cTn>
                        </p:par>
                        <p:par>
                          <p:cTn id="16" fill="hold">
                            <p:stCondLst>
                              <p:cond delay="6000"/>
                            </p:stCondLst>
                            <p:childTnLst>
                              <p:par>
                                <p:cTn id="17" presetID="4" presetClass="entr" presetSubtype="16" fill="hold" grpId="0" nodeType="after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Effect transition="in" filter="box(in)">
                                      <p:cBhvr>
                                        <p:cTn id="19" dur="2000"/>
                                        <p:tgtEl>
                                          <p:spTgt spid="3">
                                            <p:txEl>
                                              <p:pRg st="1" end="1"/>
                                            </p:txEl>
                                          </p:spTgt>
                                        </p:tgtEl>
                                      </p:cBhvr>
                                    </p:animEffect>
                                  </p:childTnLst>
                                </p:cTn>
                              </p:par>
                            </p:childTnLst>
                          </p:cTn>
                        </p:par>
                        <p:par>
                          <p:cTn id="20" fill="hold">
                            <p:stCondLst>
                              <p:cond delay="8000"/>
                            </p:stCondLst>
                            <p:childTnLst>
                              <p:par>
                                <p:cTn id="21" presetID="4" presetClass="entr" presetSubtype="16" fill="hold" grpId="0" nodeType="afterEffect">
                                  <p:stCondLst>
                                    <p:cond delay="0"/>
                                  </p:stCondLst>
                                  <p:childTnLst>
                                    <p:set>
                                      <p:cBhvr>
                                        <p:cTn id="22" dur="1" fill="hold">
                                          <p:stCondLst>
                                            <p:cond delay="0"/>
                                          </p:stCondLst>
                                        </p:cTn>
                                        <p:tgtEl>
                                          <p:spTgt spid="3">
                                            <p:txEl>
                                              <p:pRg st="2" end="2"/>
                                            </p:txEl>
                                          </p:spTgt>
                                        </p:tgtEl>
                                        <p:attrNameLst>
                                          <p:attrName>style.visibility</p:attrName>
                                        </p:attrNameLst>
                                      </p:cBhvr>
                                      <p:to>
                                        <p:strVal val="visible"/>
                                      </p:to>
                                    </p:set>
                                    <p:animEffect transition="in" filter="box(in)">
                                      <p:cBhvr>
                                        <p:cTn id="23" dur="2000"/>
                                        <p:tgtEl>
                                          <p:spTgt spid="3">
                                            <p:txEl>
                                              <p:pRg st="2" end="2"/>
                                            </p:txEl>
                                          </p:spTgt>
                                        </p:tgtEl>
                                      </p:cBhvr>
                                    </p:animEffect>
                                  </p:childTnLst>
                                </p:cTn>
                              </p:par>
                            </p:childTnLst>
                          </p:cTn>
                        </p:par>
                        <p:par>
                          <p:cTn id="24" fill="hold">
                            <p:stCondLst>
                              <p:cond delay="10000"/>
                            </p:stCondLst>
                            <p:childTnLst>
                              <p:par>
                                <p:cTn id="25" presetID="4" presetClass="entr" presetSubtype="16" fill="hold" grpId="0" nodeType="afterEffect">
                                  <p:stCondLst>
                                    <p:cond delay="0"/>
                                  </p:stCondLst>
                                  <p:childTnLst>
                                    <p:set>
                                      <p:cBhvr>
                                        <p:cTn id="26" dur="1" fill="hold">
                                          <p:stCondLst>
                                            <p:cond delay="0"/>
                                          </p:stCondLst>
                                        </p:cTn>
                                        <p:tgtEl>
                                          <p:spTgt spid="3">
                                            <p:txEl>
                                              <p:pRg st="3" end="3"/>
                                            </p:txEl>
                                          </p:spTgt>
                                        </p:tgtEl>
                                        <p:attrNameLst>
                                          <p:attrName>style.visibility</p:attrName>
                                        </p:attrNameLst>
                                      </p:cBhvr>
                                      <p:to>
                                        <p:strVal val="visible"/>
                                      </p:to>
                                    </p:set>
                                    <p:animEffect transition="in" filter="box(in)">
                                      <p:cBhvr>
                                        <p:cTn id="27" dur="2000"/>
                                        <p:tgtEl>
                                          <p:spTgt spid="3">
                                            <p:txEl>
                                              <p:pRg st="3" end="3"/>
                                            </p:txEl>
                                          </p:spTgt>
                                        </p:tgtEl>
                                      </p:cBhvr>
                                    </p:animEffect>
                                  </p:childTnLst>
                                </p:cTn>
                              </p:par>
                            </p:childTnLst>
                          </p:cTn>
                        </p:par>
                        <p:par>
                          <p:cTn id="28" fill="hold">
                            <p:stCondLst>
                              <p:cond delay="12000"/>
                            </p:stCondLst>
                            <p:childTnLst>
                              <p:par>
                                <p:cTn id="29" presetID="4" presetClass="entr" presetSubtype="16" fill="hold" grpId="0" nodeType="after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Effect transition="in" filter="box(in)">
                                      <p:cBhvr>
                                        <p:cTn id="31" dur="2000"/>
                                        <p:tgtEl>
                                          <p:spTgt spid="3">
                                            <p:txEl>
                                              <p:pRg st="4" end="4"/>
                                            </p:txEl>
                                          </p:spTgt>
                                        </p:tgtEl>
                                      </p:cBhvr>
                                    </p:animEffect>
                                  </p:childTnLst>
                                </p:cTn>
                              </p:par>
                            </p:childTnLst>
                          </p:cTn>
                        </p:par>
                        <p:par>
                          <p:cTn id="32" fill="hold">
                            <p:stCondLst>
                              <p:cond delay="14000"/>
                            </p:stCondLst>
                            <p:childTnLst>
                              <p:par>
                                <p:cTn id="33" presetID="4" presetClass="entr" presetSubtype="16" fill="hold" grpId="0" nodeType="afterEffect">
                                  <p:stCondLst>
                                    <p:cond delay="0"/>
                                  </p:stCondLst>
                                  <p:childTnLst>
                                    <p:set>
                                      <p:cBhvr>
                                        <p:cTn id="34" dur="1" fill="hold">
                                          <p:stCondLst>
                                            <p:cond delay="0"/>
                                          </p:stCondLst>
                                        </p:cTn>
                                        <p:tgtEl>
                                          <p:spTgt spid="3">
                                            <p:txEl>
                                              <p:pRg st="5" end="5"/>
                                            </p:txEl>
                                          </p:spTgt>
                                        </p:tgtEl>
                                        <p:attrNameLst>
                                          <p:attrName>style.visibility</p:attrName>
                                        </p:attrNameLst>
                                      </p:cBhvr>
                                      <p:to>
                                        <p:strVal val="visible"/>
                                      </p:to>
                                    </p:set>
                                    <p:animEffect transition="in" filter="box(in)">
                                      <p:cBhvr>
                                        <p:cTn id="35" dur="2000"/>
                                        <p:tgtEl>
                                          <p:spTgt spid="3">
                                            <p:txEl>
                                              <p:pRg st="5" end="5"/>
                                            </p:txEl>
                                          </p:spTgt>
                                        </p:tgtEl>
                                      </p:cBhvr>
                                    </p:animEffect>
                                  </p:childTnLst>
                                </p:cTn>
                              </p:par>
                            </p:childTnLst>
                          </p:cTn>
                        </p:par>
                        <p:par>
                          <p:cTn id="36" fill="hold">
                            <p:stCondLst>
                              <p:cond delay="16000"/>
                            </p:stCondLst>
                            <p:childTnLst>
                              <p:par>
                                <p:cTn id="37" presetID="4" presetClass="entr" presetSubtype="16" fill="hold" grpId="0" nodeType="afterEffect">
                                  <p:stCondLst>
                                    <p:cond delay="0"/>
                                  </p:stCondLst>
                                  <p:childTnLst>
                                    <p:set>
                                      <p:cBhvr>
                                        <p:cTn id="38" dur="1" fill="hold">
                                          <p:stCondLst>
                                            <p:cond delay="0"/>
                                          </p:stCondLst>
                                        </p:cTn>
                                        <p:tgtEl>
                                          <p:spTgt spid="3">
                                            <p:txEl>
                                              <p:pRg st="6" end="6"/>
                                            </p:txEl>
                                          </p:spTgt>
                                        </p:tgtEl>
                                        <p:attrNameLst>
                                          <p:attrName>style.visibility</p:attrName>
                                        </p:attrNameLst>
                                      </p:cBhvr>
                                      <p:to>
                                        <p:strVal val="visible"/>
                                      </p:to>
                                    </p:set>
                                    <p:animEffect transition="in" filter="box(in)">
                                      <p:cBhvr>
                                        <p:cTn id="39" dur="2000"/>
                                        <p:tgtEl>
                                          <p:spTgt spid="3">
                                            <p:txEl>
                                              <p:pRg st="6" end="6"/>
                                            </p:txEl>
                                          </p:spTgt>
                                        </p:tgtEl>
                                      </p:cBhvr>
                                    </p:animEffect>
                                  </p:childTnLst>
                                </p:cTn>
                              </p:par>
                            </p:childTnLst>
                          </p:cTn>
                        </p:par>
                        <p:par>
                          <p:cTn id="40" fill="hold">
                            <p:stCondLst>
                              <p:cond delay="18000"/>
                            </p:stCondLst>
                            <p:childTnLst>
                              <p:par>
                                <p:cTn id="41" presetID="4" presetClass="entr" presetSubtype="16" fill="hold" grpId="0" nodeType="afterEffect">
                                  <p:stCondLst>
                                    <p:cond delay="0"/>
                                  </p:stCondLst>
                                  <p:childTnLst>
                                    <p:set>
                                      <p:cBhvr>
                                        <p:cTn id="42" dur="1" fill="hold">
                                          <p:stCondLst>
                                            <p:cond delay="0"/>
                                          </p:stCondLst>
                                        </p:cTn>
                                        <p:tgtEl>
                                          <p:spTgt spid="3">
                                            <p:txEl>
                                              <p:pRg st="7" end="7"/>
                                            </p:txEl>
                                          </p:spTgt>
                                        </p:tgtEl>
                                        <p:attrNameLst>
                                          <p:attrName>style.visibility</p:attrName>
                                        </p:attrNameLst>
                                      </p:cBhvr>
                                      <p:to>
                                        <p:strVal val="visible"/>
                                      </p:to>
                                    </p:set>
                                    <p:animEffect transition="in" filter="box(in)">
                                      <p:cBhvr>
                                        <p:cTn id="43" dur="2000"/>
                                        <p:tgtEl>
                                          <p:spTgt spid="3">
                                            <p:txEl>
                                              <p:pRg st="7" end="7"/>
                                            </p:txEl>
                                          </p:spTgt>
                                        </p:tgtEl>
                                      </p:cBhvr>
                                    </p:animEffect>
                                  </p:childTnLst>
                                </p:cTn>
                              </p:par>
                            </p:childTnLst>
                          </p:cTn>
                        </p:par>
                        <p:par>
                          <p:cTn id="44" fill="hold">
                            <p:stCondLst>
                              <p:cond delay="20000"/>
                            </p:stCondLst>
                            <p:childTnLst>
                              <p:par>
                                <p:cTn id="45" presetID="4" presetClass="entr" presetSubtype="16" fill="hold" grpId="0" nodeType="afterEffect">
                                  <p:stCondLst>
                                    <p:cond delay="0"/>
                                  </p:stCondLst>
                                  <p:childTnLst>
                                    <p:set>
                                      <p:cBhvr>
                                        <p:cTn id="46" dur="1" fill="hold">
                                          <p:stCondLst>
                                            <p:cond delay="0"/>
                                          </p:stCondLst>
                                        </p:cTn>
                                        <p:tgtEl>
                                          <p:spTgt spid="3">
                                            <p:txEl>
                                              <p:pRg st="8" end="8"/>
                                            </p:txEl>
                                          </p:spTgt>
                                        </p:tgtEl>
                                        <p:attrNameLst>
                                          <p:attrName>style.visibility</p:attrName>
                                        </p:attrNameLst>
                                      </p:cBhvr>
                                      <p:to>
                                        <p:strVal val="visible"/>
                                      </p:to>
                                    </p:set>
                                    <p:animEffect transition="in" filter="box(in)">
                                      <p:cBhvr>
                                        <p:cTn id="47" dur="20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descr="energy.jpg"/>
          <p:cNvPicPr>
            <a:picLocks noGrp="1" noChangeAspect="1"/>
          </p:cNvPicPr>
          <p:nvPr>
            <p:ph idx="1"/>
          </p:nvPr>
        </p:nvPicPr>
        <p:blipFill>
          <a:blip r:embed="rId2" cstate="print"/>
          <a:stretch>
            <a:fillRect/>
          </a:stretch>
        </p:blipFill>
        <p:spPr>
          <a:xfrm>
            <a:off x="0" y="0"/>
            <a:ext cx="9144000" cy="6858000"/>
          </a:xfrm>
        </p:spPr>
      </p:pic>
      <p:sp>
        <p:nvSpPr>
          <p:cNvPr id="6" name="TextBox 5"/>
          <p:cNvSpPr txBox="1"/>
          <p:nvPr/>
        </p:nvSpPr>
        <p:spPr>
          <a:xfrm>
            <a:off x="533400" y="381000"/>
            <a:ext cx="5397183" cy="1446550"/>
          </a:xfrm>
          <a:prstGeom prst="rect">
            <a:avLst/>
          </a:prstGeom>
          <a:noFill/>
        </p:spPr>
        <p:txBody>
          <a:bodyPr wrap="none" rtlCol="0">
            <a:spAutoFit/>
          </a:bodyPr>
          <a:lstStyle/>
          <a:p>
            <a:r>
              <a:rPr lang="en-US" sz="4400" b="1" dirty="0" smtClean="0">
                <a:effectLst>
                  <a:outerShdw blurRad="38100" dist="38100" dir="2700000" algn="tl">
                    <a:srgbClr val="000000">
                      <a:alpha val="43137"/>
                    </a:srgbClr>
                  </a:outerShdw>
                </a:effectLst>
                <a:latin typeface="+mj-lt"/>
              </a:rPr>
              <a:t>ELEMENTARY SCIENCE</a:t>
            </a:r>
            <a:br>
              <a:rPr lang="en-US" sz="4400" b="1" dirty="0" smtClean="0">
                <a:effectLst>
                  <a:outerShdw blurRad="38100" dist="38100" dir="2700000" algn="tl">
                    <a:srgbClr val="000000">
                      <a:alpha val="43137"/>
                    </a:srgbClr>
                  </a:outerShdw>
                </a:effectLst>
                <a:latin typeface="+mj-lt"/>
              </a:rPr>
            </a:br>
            <a:r>
              <a:rPr lang="en-US" sz="4400" b="1" dirty="0" smtClean="0">
                <a:effectLst>
                  <a:outerShdw blurRad="38100" dist="38100" dir="2700000" algn="tl">
                    <a:srgbClr val="000000">
                      <a:alpha val="43137"/>
                    </a:srgbClr>
                  </a:outerShdw>
                </a:effectLst>
                <a:latin typeface="+mj-lt"/>
              </a:rPr>
              <a:t>                      Class: Five</a:t>
            </a:r>
            <a:endParaRPr lang="en-US" sz="4400" b="1" dirty="0">
              <a:effectLst>
                <a:outerShdw blurRad="38100" dist="38100" dir="2700000" algn="tl">
                  <a:srgbClr val="000000">
                    <a:alpha val="43137"/>
                  </a:srgbClr>
                </a:outerShdw>
              </a:effectLst>
              <a:latin typeface="+mj-lt"/>
            </a:endParaRPr>
          </a:p>
        </p:txBody>
      </p:sp>
      <p:sp>
        <p:nvSpPr>
          <p:cNvPr id="7" name="TextBox 6"/>
          <p:cNvSpPr txBox="1"/>
          <p:nvPr/>
        </p:nvSpPr>
        <p:spPr>
          <a:xfrm>
            <a:off x="0" y="1676400"/>
            <a:ext cx="5626990" cy="1415772"/>
          </a:xfrm>
          <a:prstGeom prst="rect">
            <a:avLst/>
          </a:prstGeom>
          <a:noFill/>
        </p:spPr>
        <p:txBody>
          <a:bodyPr wrap="none" rtlCol="0">
            <a:spAutoFit/>
          </a:bodyPr>
          <a:lstStyle/>
          <a:p>
            <a:pPr algn="r"/>
            <a:r>
              <a:rPr lang="en-US" sz="1600" dirty="0" smtClean="0"/>
              <a:t> </a:t>
            </a:r>
            <a:r>
              <a:rPr lang="en-US" sz="3200" b="1" dirty="0" smtClean="0">
                <a:solidFill>
                  <a:schemeClr val="bg1"/>
                </a:solidFill>
                <a:latin typeface="+mj-lt"/>
              </a:rPr>
              <a:t>Chapter 5</a:t>
            </a:r>
          </a:p>
          <a:p>
            <a:r>
              <a:rPr lang="en-US" sz="3600" b="1" dirty="0" smtClean="0">
                <a:solidFill>
                  <a:schemeClr val="bg1"/>
                </a:solidFill>
                <a:latin typeface="+mj-lt"/>
              </a:rPr>
              <a:t> </a:t>
            </a:r>
            <a:r>
              <a:rPr lang="en-US" sz="3600" b="1" dirty="0" smtClean="0">
                <a:latin typeface="+mj-lt"/>
              </a:rPr>
              <a:t>                 </a:t>
            </a:r>
            <a:r>
              <a:rPr lang="en-US" sz="3600" b="1" dirty="0" smtClean="0">
                <a:solidFill>
                  <a:srgbClr val="C00000"/>
                </a:solidFill>
                <a:latin typeface="+mj-lt"/>
              </a:rPr>
              <a:t>Energy and Matter</a:t>
            </a:r>
            <a:endParaRPr lang="en-US" sz="1200" b="1" dirty="0" smtClean="0">
              <a:solidFill>
                <a:srgbClr val="C00000"/>
              </a:solidFill>
              <a:latin typeface="+mj-lt"/>
            </a:endParaRPr>
          </a:p>
          <a:p>
            <a:endParaRPr lang="en-US" dirty="0"/>
          </a:p>
        </p:txBody>
      </p:sp>
    </p:spTree>
  </p:cSld>
  <p:clrMapOvr>
    <a:masterClrMapping/>
  </p:clrMapOvr>
  <p:transition>
    <p:wedg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591312"/>
          </a:xfrm>
        </p:spPr>
        <p:txBody>
          <a:bodyPr>
            <a:normAutofit fontScale="90000"/>
          </a:bodyPr>
          <a:lstStyle/>
          <a:p>
            <a:r>
              <a:rPr lang="en-US" sz="5400" dirty="0" smtClean="0">
                <a:solidFill>
                  <a:srgbClr val="0070C0"/>
                </a:solidFill>
              </a:rPr>
              <a:t>(1) Transfer of Heat</a:t>
            </a:r>
            <a:r>
              <a:rPr lang="en-US" sz="4800" b="1" dirty="0" smtClean="0">
                <a:solidFill>
                  <a:srgbClr val="0070C0"/>
                </a:solidFill>
              </a:rPr>
              <a:t>(</a:t>
            </a:r>
            <a:r>
              <a:rPr lang="en-US" b="1" dirty="0" smtClean="0"/>
              <a:t>Radiation):</a:t>
            </a:r>
            <a:endParaRPr lang="en-US" b="1" dirty="0"/>
          </a:p>
        </p:txBody>
      </p:sp>
      <p:sp>
        <p:nvSpPr>
          <p:cNvPr id="3" name="Content Placeholder 2"/>
          <p:cNvSpPr>
            <a:spLocks noGrp="1"/>
          </p:cNvSpPr>
          <p:nvPr>
            <p:ph idx="1"/>
          </p:nvPr>
        </p:nvSpPr>
        <p:spPr>
          <a:xfrm>
            <a:off x="457200" y="1295400"/>
            <a:ext cx="8229600" cy="5029200"/>
          </a:xfrm>
        </p:spPr>
        <p:txBody>
          <a:bodyPr/>
          <a:lstStyle/>
          <a:p>
            <a:pPr>
              <a:buNone/>
            </a:pPr>
            <a:r>
              <a:rPr lang="en-US" b="1" dirty="0" smtClean="0">
                <a:solidFill>
                  <a:srgbClr val="00B050"/>
                </a:solidFill>
                <a:latin typeface="+mj-lt"/>
              </a:rPr>
              <a:t>Radiation </a:t>
            </a:r>
            <a:r>
              <a:rPr lang="en-US" dirty="0" smtClean="0">
                <a:latin typeface="+mj-lt"/>
              </a:rPr>
              <a:t>is the process in which energy emitted from a </a:t>
            </a:r>
          </a:p>
          <a:p>
            <a:pPr>
              <a:buNone/>
            </a:pPr>
            <a:r>
              <a:rPr lang="en-US" dirty="0" smtClean="0">
                <a:latin typeface="+mj-lt"/>
              </a:rPr>
              <a:t>source without any </a:t>
            </a:r>
            <a:r>
              <a:rPr lang="en-US" b="1" dirty="0" smtClean="0">
                <a:latin typeface="+mj-lt"/>
              </a:rPr>
              <a:t>medium.</a:t>
            </a:r>
          </a:p>
        </p:txBody>
      </p:sp>
      <p:pic>
        <p:nvPicPr>
          <p:cNvPr id="4" name="Picture 3" descr="radiation1.jpg"/>
          <p:cNvPicPr>
            <a:picLocks noChangeAspect="1"/>
          </p:cNvPicPr>
          <p:nvPr/>
        </p:nvPicPr>
        <p:blipFill>
          <a:blip r:embed="rId2" cstate="print"/>
          <a:srcRect b="5697"/>
          <a:stretch>
            <a:fillRect/>
          </a:stretch>
        </p:blipFill>
        <p:spPr>
          <a:xfrm>
            <a:off x="1429033" y="2540798"/>
            <a:ext cx="6267167" cy="3936202"/>
          </a:xfrm>
          <a:prstGeom prst="rect">
            <a:avLst/>
          </a:prstGeom>
        </p:spPr>
      </p:pic>
      <p:sp>
        <p:nvSpPr>
          <p:cNvPr id="5" name="TextBox 4"/>
          <p:cNvSpPr txBox="1"/>
          <p:nvPr/>
        </p:nvSpPr>
        <p:spPr>
          <a:xfrm>
            <a:off x="1752600" y="5486400"/>
            <a:ext cx="3657600" cy="369332"/>
          </a:xfrm>
          <a:prstGeom prst="rect">
            <a:avLst/>
          </a:prstGeom>
          <a:solidFill>
            <a:schemeClr val="bg1"/>
          </a:solidFill>
        </p:spPr>
        <p:txBody>
          <a:bodyPr wrap="square" rtlCol="0">
            <a:spAutoFit/>
          </a:bodyPr>
          <a:lstStyle/>
          <a:p>
            <a:endParaRPr lang="en-US"/>
          </a:p>
        </p:txBody>
      </p:sp>
    </p:spTree>
  </p:cSld>
  <p:clrMapOvr>
    <a:masterClrMapping/>
  </p:clrMapOvr>
  <p:transition>
    <p:wedge/>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743712"/>
          </a:xfrm>
        </p:spPr>
        <p:txBody>
          <a:bodyPr>
            <a:normAutofit fontScale="90000"/>
          </a:bodyPr>
          <a:lstStyle/>
          <a:p>
            <a:r>
              <a:rPr lang="en-US" sz="4800" dirty="0" smtClean="0">
                <a:solidFill>
                  <a:srgbClr val="0070C0"/>
                </a:solidFill>
              </a:rPr>
              <a:t>(1) Transfer of Heat</a:t>
            </a:r>
            <a:r>
              <a:rPr lang="en-US" sz="4400" b="1" dirty="0" smtClean="0">
                <a:solidFill>
                  <a:srgbClr val="0070C0"/>
                </a:solidFill>
              </a:rPr>
              <a:t>(</a:t>
            </a:r>
            <a:r>
              <a:rPr lang="en-US" b="1" dirty="0" smtClean="0"/>
              <a:t>Radiation):</a:t>
            </a:r>
            <a:endParaRPr lang="en-US" dirty="0"/>
          </a:p>
        </p:txBody>
      </p:sp>
      <p:sp>
        <p:nvSpPr>
          <p:cNvPr id="3" name="Content Placeholder 2"/>
          <p:cNvSpPr>
            <a:spLocks noGrp="1"/>
          </p:cNvSpPr>
          <p:nvPr>
            <p:ph idx="1"/>
          </p:nvPr>
        </p:nvSpPr>
        <p:spPr>
          <a:xfrm>
            <a:off x="457200" y="1447800"/>
            <a:ext cx="8229600" cy="4876800"/>
          </a:xfrm>
        </p:spPr>
        <p:txBody>
          <a:bodyPr/>
          <a:lstStyle/>
          <a:p>
            <a:pPr>
              <a:buNone/>
            </a:pPr>
            <a:r>
              <a:rPr lang="en-US" b="1" dirty="0" smtClean="0">
                <a:solidFill>
                  <a:srgbClr val="7030A0"/>
                </a:solidFill>
                <a:latin typeface="+mj-lt"/>
              </a:rPr>
              <a:t>Conduction</a:t>
            </a:r>
            <a:r>
              <a:rPr lang="en-US" dirty="0" smtClean="0">
                <a:latin typeface="+mj-lt"/>
              </a:rPr>
              <a:t> can work through </a:t>
            </a:r>
            <a:r>
              <a:rPr lang="en-US" b="1" dirty="0" smtClean="0">
                <a:solidFill>
                  <a:srgbClr val="7030A0"/>
                </a:solidFill>
                <a:latin typeface="+mj-lt"/>
              </a:rPr>
              <a:t>solid</a:t>
            </a:r>
            <a:r>
              <a:rPr lang="en-US" dirty="0" smtClean="0">
                <a:latin typeface="+mj-lt"/>
              </a:rPr>
              <a:t>, and </a:t>
            </a:r>
            <a:r>
              <a:rPr lang="en-US" b="1" dirty="0" smtClean="0">
                <a:solidFill>
                  <a:srgbClr val="C00000"/>
                </a:solidFill>
                <a:latin typeface="+mj-lt"/>
              </a:rPr>
              <a:t>convection</a:t>
            </a:r>
            <a:r>
              <a:rPr lang="en-US" dirty="0" smtClean="0">
                <a:latin typeface="+mj-lt"/>
              </a:rPr>
              <a:t> </a:t>
            </a:r>
          </a:p>
          <a:p>
            <a:pPr>
              <a:buNone/>
            </a:pPr>
            <a:r>
              <a:rPr lang="en-US" dirty="0" smtClean="0">
                <a:latin typeface="+mj-lt"/>
              </a:rPr>
              <a:t>can work through </a:t>
            </a:r>
            <a:r>
              <a:rPr lang="en-US" b="1" dirty="0" smtClean="0">
                <a:solidFill>
                  <a:srgbClr val="C00000"/>
                </a:solidFill>
                <a:latin typeface="+mj-lt"/>
              </a:rPr>
              <a:t>liquids and gases</a:t>
            </a:r>
            <a:r>
              <a:rPr lang="en-US" dirty="0" smtClean="0">
                <a:latin typeface="+mj-lt"/>
              </a:rPr>
              <a:t>, but </a:t>
            </a:r>
            <a:r>
              <a:rPr lang="en-US" b="1" dirty="0" smtClean="0">
                <a:solidFill>
                  <a:srgbClr val="A76505"/>
                </a:solidFill>
                <a:latin typeface="+mj-lt"/>
              </a:rPr>
              <a:t>radiation</a:t>
            </a:r>
            <a:r>
              <a:rPr lang="en-US" dirty="0" smtClean="0">
                <a:latin typeface="+mj-lt"/>
              </a:rPr>
              <a:t> can </a:t>
            </a:r>
          </a:p>
          <a:p>
            <a:pPr>
              <a:buNone/>
            </a:pPr>
            <a:r>
              <a:rPr lang="en-US" dirty="0" smtClean="0">
                <a:latin typeface="+mj-lt"/>
              </a:rPr>
              <a:t>even work </a:t>
            </a:r>
            <a:r>
              <a:rPr lang="en-US" b="1" dirty="0" smtClean="0">
                <a:solidFill>
                  <a:srgbClr val="A76505"/>
                </a:solidFill>
                <a:latin typeface="+mj-lt"/>
              </a:rPr>
              <a:t>without solids, liquids and gaseous </a:t>
            </a:r>
          </a:p>
          <a:p>
            <a:pPr>
              <a:buNone/>
            </a:pPr>
            <a:r>
              <a:rPr lang="en-US" b="1" dirty="0" smtClean="0">
                <a:solidFill>
                  <a:srgbClr val="A76505"/>
                </a:solidFill>
                <a:latin typeface="+mj-lt"/>
              </a:rPr>
              <a:t>medium.</a:t>
            </a:r>
          </a:p>
          <a:p>
            <a:pPr>
              <a:buNone/>
            </a:pPr>
            <a:r>
              <a:rPr lang="en-US" dirty="0" smtClean="0">
                <a:latin typeface="+mj-lt"/>
              </a:rPr>
              <a:t>This is why we can feel the heat of the Sun even though </a:t>
            </a:r>
          </a:p>
          <a:p>
            <a:pPr>
              <a:buNone/>
            </a:pPr>
            <a:r>
              <a:rPr lang="en-US" dirty="0" smtClean="0">
                <a:latin typeface="+mj-lt"/>
              </a:rPr>
              <a:t>it is millions of kilometers away in space. With the same </a:t>
            </a:r>
          </a:p>
          <a:p>
            <a:pPr>
              <a:buNone/>
            </a:pPr>
            <a:r>
              <a:rPr lang="en-US" dirty="0" smtClean="0">
                <a:latin typeface="+mj-lt"/>
              </a:rPr>
              <a:t>process we feel the heat from fire or light bulbs.</a:t>
            </a:r>
          </a:p>
          <a:p>
            <a:pPr>
              <a:buNone/>
            </a:pPr>
            <a:endParaRPr lang="en-US" b="1" dirty="0" smtClean="0">
              <a:solidFill>
                <a:srgbClr val="0070C0"/>
              </a:solidFill>
            </a:endParaRPr>
          </a:p>
          <a:p>
            <a:pPr>
              <a:buNone/>
            </a:pPr>
            <a:endParaRPr lang="en-US" dirty="0"/>
          </a:p>
        </p:txBody>
      </p:sp>
      <p:pic>
        <p:nvPicPr>
          <p:cNvPr id="4" name="Picture 3" descr="radiation 2.png"/>
          <p:cNvPicPr>
            <a:picLocks noChangeAspect="1"/>
          </p:cNvPicPr>
          <p:nvPr/>
        </p:nvPicPr>
        <p:blipFill>
          <a:blip r:embed="rId2" cstate="print"/>
          <a:stretch>
            <a:fillRect/>
          </a:stretch>
        </p:blipFill>
        <p:spPr>
          <a:xfrm>
            <a:off x="2590800" y="4841712"/>
            <a:ext cx="2971800" cy="1741475"/>
          </a:xfrm>
          <a:prstGeom prst="rect">
            <a:avLst/>
          </a:prstGeom>
        </p:spPr>
      </p:pic>
    </p:spTree>
  </p:cSld>
  <p:clrMapOvr>
    <a:masterClrMapping/>
  </p:clrMapOvr>
  <p:transition>
    <p:wedge/>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D:\TUKY OFFICE WORK\Tuky Cant.Public\Picture 1\heat transfer.png"/>
          <p:cNvPicPr>
            <a:picLocks noChangeAspect="1" noChangeArrowheads="1"/>
          </p:cNvPicPr>
          <p:nvPr/>
        </p:nvPicPr>
        <p:blipFill>
          <a:blip r:embed="rId2" cstate="print"/>
          <a:srcRect/>
          <a:stretch>
            <a:fillRect/>
          </a:stretch>
        </p:blipFill>
        <p:spPr bwMode="auto">
          <a:xfrm>
            <a:off x="0" y="0"/>
            <a:ext cx="5029200" cy="3886200"/>
          </a:xfrm>
          <a:prstGeom prst="rect">
            <a:avLst/>
          </a:prstGeom>
          <a:ln>
            <a:noFill/>
          </a:ln>
          <a:effectLst>
            <a:outerShdw blurRad="292100" dist="139700" dir="2700000" algn="tl" rotWithShape="0">
              <a:srgbClr val="333333">
                <a:alpha val="65000"/>
              </a:srgbClr>
            </a:outerShdw>
          </a:effectLst>
        </p:spPr>
      </p:pic>
      <p:pic>
        <p:nvPicPr>
          <p:cNvPr id="5" name="Picture 2" descr="D:\TUKY OFFICE WORK\Tuky Cant.Public\Picture 1\heat-transmittance-means.jpg"/>
          <p:cNvPicPr>
            <a:picLocks noGrp="1" noChangeAspect="1" noChangeArrowheads="1"/>
          </p:cNvPicPr>
          <p:nvPr>
            <p:ph idx="1"/>
          </p:nvPr>
        </p:nvPicPr>
        <p:blipFill>
          <a:blip r:embed="rId3" cstate="print"/>
          <a:srcRect/>
          <a:stretch>
            <a:fillRect/>
          </a:stretch>
        </p:blipFill>
        <p:spPr bwMode="auto">
          <a:xfrm>
            <a:off x="3905250" y="3819525"/>
            <a:ext cx="5238750" cy="3038475"/>
          </a:xfrm>
          <a:prstGeom prst="rect">
            <a:avLst/>
          </a:prstGeom>
          <a:ln>
            <a:noFill/>
          </a:ln>
          <a:effectLst>
            <a:outerShdw blurRad="292100" dist="139700" dir="2700000" algn="tl" rotWithShape="0">
              <a:srgbClr val="333333">
                <a:alpha val="65000"/>
              </a:srgbClr>
            </a:outerShdw>
          </a:effectLst>
        </p:spPr>
      </p:pic>
      <p:sp>
        <p:nvSpPr>
          <p:cNvPr id="6" name="TextBox 5"/>
          <p:cNvSpPr txBox="1"/>
          <p:nvPr/>
        </p:nvSpPr>
        <p:spPr>
          <a:xfrm>
            <a:off x="5334000" y="1828800"/>
            <a:ext cx="3583545" cy="707886"/>
          </a:xfrm>
          <a:prstGeom prst="rect">
            <a:avLst/>
          </a:prstGeom>
          <a:noFill/>
        </p:spPr>
        <p:txBody>
          <a:bodyPr wrap="none" rtlCol="0">
            <a:spAutoFit/>
          </a:bodyPr>
          <a:lstStyle/>
          <a:p>
            <a:r>
              <a:rPr lang="en-US" sz="4000" dirty="0" smtClean="0">
                <a:solidFill>
                  <a:srgbClr val="0070C0"/>
                </a:solidFill>
                <a:latin typeface="+mj-lt"/>
              </a:rPr>
              <a:t>Transfer of Heat</a:t>
            </a:r>
            <a:endParaRPr lang="en-US" dirty="0">
              <a:latin typeface="+mj-lt"/>
            </a:endParaRPr>
          </a:p>
        </p:txBody>
      </p:sp>
      <p:sp>
        <p:nvSpPr>
          <p:cNvPr id="7" name="TextBox 6"/>
          <p:cNvSpPr txBox="1"/>
          <p:nvPr/>
        </p:nvSpPr>
        <p:spPr>
          <a:xfrm>
            <a:off x="152400" y="5181600"/>
            <a:ext cx="3583545" cy="707886"/>
          </a:xfrm>
          <a:prstGeom prst="rect">
            <a:avLst/>
          </a:prstGeom>
          <a:noFill/>
        </p:spPr>
        <p:txBody>
          <a:bodyPr wrap="none" rtlCol="0">
            <a:spAutoFit/>
          </a:bodyPr>
          <a:lstStyle/>
          <a:p>
            <a:r>
              <a:rPr lang="en-US" sz="4000" dirty="0" smtClean="0">
                <a:solidFill>
                  <a:srgbClr val="0070C0"/>
                </a:solidFill>
                <a:latin typeface="+mj-lt"/>
              </a:rPr>
              <a:t>Transfer of Heat</a:t>
            </a:r>
            <a:endParaRPr lang="en-US" dirty="0">
              <a:latin typeface="+mj-lt"/>
            </a:endParaRPr>
          </a:p>
        </p:txBody>
      </p:sp>
    </p:spTree>
  </p:cSld>
  <p:clrMapOvr>
    <a:masterClrMapping/>
  </p:clrMapOvr>
  <p:transition>
    <p:wedg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ntr" presetSubtype="16"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diamond(in)">
                                      <p:cBhvr>
                                        <p:cTn id="7" dur="2000"/>
                                        <p:tgtEl>
                                          <p:spTgt spid="4"/>
                                        </p:tgtEl>
                                      </p:cBhvr>
                                    </p:animEffect>
                                  </p:childTnLst>
                                </p:cTn>
                              </p:par>
                            </p:childTnLst>
                          </p:cTn>
                        </p:par>
                        <p:par>
                          <p:cTn id="8" fill="hold">
                            <p:stCondLst>
                              <p:cond delay="2000"/>
                            </p:stCondLst>
                            <p:childTnLst>
                              <p:par>
                                <p:cTn id="9" presetID="8"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diamond(in)">
                                      <p:cBhvr>
                                        <p:cTn id="11"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591312"/>
          </a:xfrm>
        </p:spPr>
        <p:txBody>
          <a:bodyPr>
            <a:normAutofit fontScale="90000"/>
          </a:bodyPr>
          <a:lstStyle/>
          <a:p>
            <a:r>
              <a:rPr lang="en-US" dirty="0" smtClean="0">
                <a:solidFill>
                  <a:srgbClr val="00B0F0"/>
                </a:solidFill>
              </a:rPr>
              <a:t>(2)Transfer of Light</a:t>
            </a:r>
            <a:endParaRPr lang="en-US" dirty="0">
              <a:solidFill>
                <a:srgbClr val="00B0F0"/>
              </a:solidFill>
            </a:endParaRPr>
          </a:p>
        </p:txBody>
      </p:sp>
      <p:sp>
        <p:nvSpPr>
          <p:cNvPr id="3" name="Content Placeholder 2"/>
          <p:cNvSpPr>
            <a:spLocks noGrp="1"/>
          </p:cNvSpPr>
          <p:nvPr>
            <p:ph idx="1"/>
          </p:nvPr>
        </p:nvSpPr>
        <p:spPr>
          <a:xfrm>
            <a:off x="457200" y="1447800"/>
            <a:ext cx="8229600" cy="4876800"/>
          </a:xfrm>
        </p:spPr>
        <p:txBody>
          <a:bodyPr/>
          <a:lstStyle/>
          <a:p>
            <a:pPr>
              <a:buNone/>
            </a:pPr>
            <a:r>
              <a:rPr lang="en-US" dirty="0" smtClean="0"/>
              <a:t>     </a:t>
            </a:r>
            <a:r>
              <a:rPr lang="en-US" sz="3200" b="1" dirty="0" smtClean="0">
                <a:solidFill>
                  <a:srgbClr val="7030A0"/>
                </a:solidFill>
                <a:latin typeface="+mj-lt"/>
              </a:rPr>
              <a:t>Light</a:t>
            </a:r>
            <a:r>
              <a:rPr lang="en-US" sz="2800" b="1" dirty="0" smtClean="0">
                <a:solidFill>
                  <a:srgbClr val="7030A0"/>
                </a:solidFill>
                <a:latin typeface="+mj-lt"/>
              </a:rPr>
              <a:t> </a:t>
            </a:r>
            <a:r>
              <a:rPr lang="en-US" sz="2800" dirty="0" smtClean="0">
                <a:latin typeface="+mj-lt"/>
              </a:rPr>
              <a:t>is the form of energy that helps us to see.</a:t>
            </a:r>
          </a:p>
          <a:p>
            <a:pPr lvl="1">
              <a:buFont typeface="Arial" pitchFamily="34" charset="0"/>
              <a:buChar char="•"/>
            </a:pPr>
            <a:r>
              <a:rPr lang="en-US" b="1" dirty="0" smtClean="0">
                <a:latin typeface="+mj-lt"/>
              </a:rPr>
              <a:t>Light </a:t>
            </a:r>
            <a:r>
              <a:rPr lang="en-US" dirty="0" smtClean="0">
                <a:latin typeface="+mj-lt"/>
              </a:rPr>
              <a:t>travels as radiation.</a:t>
            </a:r>
          </a:p>
          <a:p>
            <a:pPr lvl="1">
              <a:buFont typeface="Arial" pitchFamily="34" charset="0"/>
              <a:buChar char="•"/>
            </a:pPr>
            <a:r>
              <a:rPr lang="en-US" b="1" dirty="0" smtClean="0">
                <a:latin typeface="+mj-lt"/>
              </a:rPr>
              <a:t>Light</a:t>
            </a:r>
            <a:r>
              <a:rPr lang="en-US" dirty="0" smtClean="0">
                <a:latin typeface="+mj-lt"/>
              </a:rPr>
              <a:t> can transfer without any medium such as solids, liquids, and gasses.</a:t>
            </a:r>
          </a:p>
          <a:p>
            <a:pPr lvl="1">
              <a:buFont typeface="Arial" pitchFamily="34" charset="0"/>
              <a:buChar char="•"/>
            </a:pPr>
            <a:r>
              <a:rPr lang="en-US" b="1" dirty="0" smtClean="0">
                <a:latin typeface="+mj-lt"/>
              </a:rPr>
              <a:t>Light </a:t>
            </a:r>
            <a:r>
              <a:rPr lang="en-US" dirty="0" smtClean="0">
                <a:latin typeface="+mj-lt"/>
              </a:rPr>
              <a:t>does not need any medium to transfer.</a:t>
            </a:r>
          </a:p>
          <a:p>
            <a:pPr lvl="1">
              <a:buFont typeface="Arial" pitchFamily="34" charset="0"/>
              <a:buChar char="•"/>
            </a:pPr>
            <a:r>
              <a:rPr lang="en-US" b="1" dirty="0" smtClean="0">
                <a:latin typeface="+mj-lt"/>
              </a:rPr>
              <a:t>Light </a:t>
            </a:r>
            <a:r>
              <a:rPr lang="en-US" dirty="0" smtClean="0">
                <a:latin typeface="+mj-lt"/>
              </a:rPr>
              <a:t> from the Sun, Moon, and stars reaches the Earth through radiation.</a:t>
            </a:r>
            <a:endParaRPr lang="en-US" b="1" dirty="0"/>
          </a:p>
        </p:txBody>
      </p:sp>
      <p:pic>
        <p:nvPicPr>
          <p:cNvPr id="4" name="Picture 3" descr="light radiation.jpg"/>
          <p:cNvPicPr>
            <a:picLocks noChangeAspect="1"/>
          </p:cNvPicPr>
          <p:nvPr/>
        </p:nvPicPr>
        <p:blipFill>
          <a:blip r:embed="rId2" cstate="print"/>
          <a:stretch>
            <a:fillRect/>
          </a:stretch>
        </p:blipFill>
        <p:spPr>
          <a:xfrm>
            <a:off x="3581400" y="4419600"/>
            <a:ext cx="4063999" cy="2286000"/>
          </a:xfrm>
          <a:prstGeom prst="rect">
            <a:avLst/>
          </a:prstGeom>
        </p:spPr>
      </p:pic>
    </p:spTree>
  </p:cSld>
  <p:clrMapOvr>
    <a:masterClrMapping/>
  </p:clrMapOvr>
  <p:transition>
    <p:wedge/>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704088"/>
            <a:ext cx="8382000" cy="743712"/>
          </a:xfrm>
        </p:spPr>
        <p:txBody>
          <a:bodyPr>
            <a:normAutofit fontScale="90000"/>
          </a:bodyPr>
          <a:lstStyle/>
          <a:p>
            <a:r>
              <a:rPr lang="en-US" dirty="0" smtClean="0"/>
              <a:t>(4) Proper Use and Saving of Energy</a:t>
            </a:r>
            <a:endParaRPr lang="en-US" dirty="0"/>
          </a:p>
        </p:txBody>
      </p:sp>
      <p:sp>
        <p:nvSpPr>
          <p:cNvPr id="3" name="Content Placeholder 2"/>
          <p:cNvSpPr>
            <a:spLocks noGrp="1"/>
          </p:cNvSpPr>
          <p:nvPr>
            <p:ph idx="1"/>
          </p:nvPr>
        </p:nvSpPr>
        <p:spPr>
          <a:xfrm>
            <a:off x="381000" y="1524000"/>
            <a:ext cx="8534400" cy="5334000"/>
          </a:xfrm>
        </p:spPr>
        <p:txBody>
          <a:bodyPr>
            <a:normAutofit lnSpcReduction="10000"/>
          </a:bodyPr>
          <a:lstStyle/>
          <a:p>
            <a:pPr>
              <a:buFont typeface="Wingdings" pitchFamily="2" charset="2"/>
              <a:buChar char="§"/>
            </a:pPr>
            <a:r>
              <a:rPr lang="en-US" sz="4000" b="1" dirty="0" smtClean="0">
                <a:solidFill>
                  <a:srgbClr val="FF0000"/>
                </a:solidFill>
                <a:latin typeface="+mj-lt"/>
              </a:rPr>
              <a:t>Why is Saving Energy Important?</a:t>
            </a:r>
          </a:p>
          <a:p>
            <a:pPr>
              <a:buNone/>
            </a:pPr>
            <a:r>
              <a:rPr lang="en-US" sz="2800" b="1" dirty="0" smtClean="0">
                <a:latin typeface="+mj-lt"/>
              </a:rPr>
              <a:t>	</a:t>
            </a:r>
            <a:r>
              <a:rPr lang="en-US" sz="3200" dirty="0" smtClean="0">
                <a:latin typeface="+mj-lt"/>
              </a:rPr>
              <a:t>We use energy in many works everyday. Most of the energy we depend on come from </a:t>
            </a:r>
            <a:r>
              <a:rPr lang="en-US" sz="3200" b="1" dirty="0" smtClean="0">
                <a:solidFill>
                  <a:srgbClr val="C00000"/>
                </a:solidFill>
                <a:latin typeface="+mj-lt"/>
              </a:rPr>
              <a:t>non-renewable</a:t>
            </a:r>
            <a:r>
              <a:rPr lang="en-US" sz="3200" dirty="0" smtClean="0">
                <a:latin typeface="+mj-lt"/>
              </a:rPr>
              <a:t> energy resources such as oil, coal, and natural gas. They cannot be replaced once we use them up. Therefore, we have to use energy resource wisely. Wasting energy is not good for the environment and can cause pollution. </a:t>
            </a:r>
          </a:p>
          <a:p>
            <a:pPr>
              <a:buNone/>
            </a:pPr>
            <a:r>
              <a:rPr lang="en-US" sz="3200" dirty="0" smtClean="0">
                <a:latin typeface="+mj-lt"/>
              </a:rPr>
              <a:t>   </a:t>
            </a:r>
            <a:r>
              <a:rPr lang="en-US" sz="3200" b="1" dirty="0" smtClean="0">
                <a:solidFill>
                  <a:srgbClr val="C00000"/>
                </a:solidFill>
                <a:latin typeface="+mj-lt"/>
              </a:rPr>
              <a:t>By saving energy we can help to preserve energy resources and prevent pollution.</a:t>
            </a:r>
            <a:endParaRPr lang="en-US" sz="2800" b="1" dirty="0">
              <a:solidFill>
                <a:srgbClr val="C00000"/>
              </a:solidFill>
              <a:latin typeface="+mj-lt"/>
            </a:endParaRPr>
          </a:p>
        </p:txBody>
      </p:sp>
    </p:spTree>
  </p:cSld>
  <p:clrMapOvr>
    <a:masterClrMapping/>
  </p:clrMapOvr>
  <p:transition>
    <p:wedge/>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curtain.jpg"/>
          <p:cNvPicPr>
            <a:picLocks noGrp="1" noChangeAspect="1"/>
          </p:cNvPicPr>
          <p:nvPr>
            <p:ph idx="1"/>
          </p:nvPr>
        </p:nvPicPr>
        <p:blipFill>
          <a:blip r:embed="rId2" cstate="print"/>
          <a:stretch>
            <a:fillRect/>
          </a:stretch>
        </p:blipFill>
        <p:spPr>
          <a:xfrm>
            <a:off x="4876800" y="762000"/>
            <a:ext cx="4090737" cy="2590800"/>
          </a:xfrm>
        </p:spPr>
      </p:pic>
      <p:pic>
        <p:nvPicPr>
          <p:cNvPr id="5" name="Picture 4" descr="b-fridgekids.jpg"/>
          <p:cNvPicPr>
            <a:picLocks noChangeAspect="1"/>
          </p:cNvPicPr>
          <p:nvPr/>
        </p:nvPicPr>
        <p:blipFill>
          <a:blip r:embed="rId3" cstate="print"/>
          <a:stretch>
            <a:fillRect/>
          </a:stretch>
        </p:blipFill>
        <p:spPr>
          <a:xfrm>
            <a:off x="228600" y="3581400"/>
            <a:ext cx="3581400" cy="2212041"/>
          </a:xfrm>
          <a:prstGeom prst="rect">
            <a:avLst/>
          </a:prstGeom>
        </p:spPr>
      </p:pic>
      <p:pic>
        <p:nvPicPr>
          <p:cNvPr id="6" name="Picture 5" descr="shadetree.jpg"/>
          <p:cNvPicPr>
            <a:picLocks noChangeAspect="1"/>
          </p:cNvPicPr>
          <p:nvPr/>
        </p:nvPicPr>
        <p:blipFill>
          <a:blip r:embed="rId4" cstate="print"/>
          <a:stretch>
            <a:fillRect/>
          </a:stretch>
        </p:blipFill>
        <p:spPr>
          <a:xfrm>
            <a:off x="4924424" y="3810000"/>
            <a:ext cx="3914776" cy="2430473"/>
          </a:xfrm>
          <a:prstGeom prst="rect">
            <a:avLst/>
          </a:prstGeom>
        </p:spPr>
      </p:pic>
      <p:pic>
        <p:nvPicPr>
          <p:cNvPr id="7" name="Picture 6" descr="Turn-Off-Lights-Label-LB-1421.gif"/>
          <p:cNvPicPr>
            <a:picLocks noChangeAspect="1"/>
          </p:cNvPicPr>
          <p:nvPr/>
        </p:nvPicPr>
        <p:blipFill>
          <a:blip r:embed="rId5" cstate="print"/>
          <a:srcRect t="39437"/>
          <a:stretch>
            <a:fillRect/>
          </a:stretch>
        </p:blipFill>
        <p:spPr>
          <a:xfrm>
            <a:off x="533400" y="1219200"/>
            <a:ext cx="3810000" cy="21717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9" name="TextBox 8"/>
          <p:cNvSpPr txBox="1"/>
          <p:nvPr/>
        </p:nvSpPr>
        <p:spPr>
          <a:xfrm>
            <a:off x="5257800" y="3352800"/>
            <a:ext cx="3221266" cy="369332"/>
          </a:xfrm>
          <a:prstGeom prst="rect">
            <a:avLst/>
          </a:prstGeom>
          <a:noFill/>
        </p:spPr>
        <p:txBody>
          <a:bodyPr wrap="none" rtlCol="0">
            <a:spAutoFit/>
          </a:bodyPr>
          <a:lstStyle/>
          <a:p>
            <a:r>
              <a:rPr lang="en-US" b="1" dirty="0" smtClean="0">
                <a:solidFill>
                  <a:srgbClr val="C00000"/>
                </a:solidFill>
                <a:latin typeface="+mj-lt"/>
              </a:rPr>
              <a:t>Open the curtain to get sunlight</a:t>
            </a:r>
            <a:endParaRPr lang="en-US" b="1" dirty="0">
              <a:solidFill>
                <a:srgbClr val="C00000"/>
              </a:solidFill>
              <a:latin typeface="+mj-lt"/>
            </a:endParaRPr>
          </a:p>
        </p:txBody>
      </p:sp>
      <p:sp>
        <p:nvSpPr>
          <p:cNvPr id="11" name="TextBox 10"/>
          <p:cNvSpPr txBox="1"/>
          <p:nvPr/>
        </p:nvSpPr>
        <p:spPr>
          <a:xfrm>
            <a:off x="0" y="5791200"/>
            <a:ext cx="3581400" cy="646331"/>
          </a:xfrm>
          <a:prstGeom prst="rect">
            <a:avLst/>
          </a:prstGeom>
          <a:noFill/>
        </p:spPr>
        <p:txBody>
          <a:bodyPr wrap="square" rtlCol="0">
            <a:spAutoFit/>
          </a:bodyPr>
          <a:lstStyle/>
          <a:p>
            <a:r>
              <a:rPr lang="en-US" b="1" dirty="0" smtClean="0">
                <a:solidFill>
                  <a:srgbClr val="C00000"/>
                </a:solidFill>
                <a:latin typeface="+mj-lt"/>
              </a:rPr>
              <a:t>  Close the refrigerator door as soon</a:t>
            </a:r>
          </a:p>
          <a:p>
            <a:r>
              <a:rPr lang="en-US" b="1" dirty="0" smtClean="0">
                <a:solidFill>
                  <a:srgbClr val="C00000"/>
                </a:solidFill>
                <a:latin typeface="+mj-lt"/>
              </a:rPr>
              <a:t>  as possible</a:t>
            </a:r>
            <a:endParaRPr lang="en-US" b="1" dirty="0">
              <a:solidFill>
                <a:srgbClr val="C00000"/>
              </a:solidFill>
              <a:latin typeface="+mj-lt"/>
            </a:endParaRPr>
          </a:p>
        </p:txBody>
      </p:sp>
      <p:sp>
        <p:nvSpPr>
          <p:cNvPr id="13" name="TextBox 12"/>
          <p:cNvSpPr txBox="1"/>
          <p:nvPr/>
        </p:nvSpPr>
        <p:spPr>
          <a:xfrm>
            <a:off x="5105400" y="6248400"/>
            <a:ext cx="3276600" cy="381000"/>
          </a:xfrm>
          <a:prstGeom prst="rect">
            <a:avLst/>
          </a:prstGeom>
          <a:noFill/>
        </p:spPr>
        <p:txBody>
          <a:bodyPr wrap="square" rtlCol="0">
            <a:spAutoFit/>
          </a:bodyPr>
          <a:lstStyle/>
          <a:p>
            <a:pPr algn="ctr"/>
            <a:r>
              <a:rPr lang="en-US" b="1" dirty="0" smtClean="0">
                <a:solidFill>
                  <a:srgbClr val="C00000"/>
                </a:solidFill>
                <a:latin typeface="+mj-lt"/>
              </a:rPr>
              <a:t>Plants trees to give shade</a:t>
            </a:r>
            <a:r>
              <a:rPr lang="en-US" dirty="0" smtClean="0"/>
              <a:t>  </a:t>
            </a:r>
            <a:endParaRPr lang="en-US" dirty="0"/>
          </a:p>
        </p:txBody>
      </p:sp>
      <p:sp>
        <p:nvSpPr>
          <p:cNvPr id="10" name="TextBox 9"/>
          <p:cNvSpPr txBox="1"/>
          <p:nvPr/>
        </p:nvSpPr>
        <p:spPr>
          <a:xfrm>
            <a:off x="304800" y="304800"/>
            <a:ext cx="4682885" cy="769441"/>
          </a:xfrm>
          <a:prstGeom prst="rect">
            <a:avLst/>
          </a:prstGeom>
          <a:noFill/>
        </p:spPr>
        <p:txBody>
          <a:bodyPr wrap="none" rtlCol="0">
            <a:spAutoFit/>
          </a:bodyPr>
          <a:lstStyle/>
          <a:p>
            <a:r>
              <a:rPr lang="en-US" sz="4400" dirty="0" smtClean="0">
                <a:solidFill>
                  <a:srgbClr val="002060"/>
                </a:solidFill>
                <a:latin typeface="+mj-lt"/>
              </a:rPr>
              <a:t>How to save energy</a:t>
            </a:r>
            <a:endParaRPr lang="en-US" sz="4400" dirty="0">
              <a:solidFill>
                <a:srgbClr val="002060"/>
              </a:solidFill>
              <a:latin typeface="+mj-lt"/>
            </a:endParaRPr>
          </a:p>
        </p:txBody>
      </p:sp>
    </p:spTree>
  </p:cSld>
  <p:clrMapOvr>
    <a:masterClrMapping/>
  </p:clrMapOvr>
  <p:transition>
    <p:wedg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ntr" presetSubtype="16"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diamond(in)">
                                      <p:cBhvr>
                                        <p:cTn id="7" dur="1000"/>
                                        <p:tgtEl>
                                          <p:spTgt spid="7"/>
                                        </p:tgtEl>
                                      </p:cBhvr>
                                    </p:animEffect>
                                  </p:childTnLst>
                                </p:cTn>
                              </p:par>
                            </p:childTnLst>
                          </p:cTn>
                        </p:par>
                        <p:par>
                          <p:cTn id="8" fill="hold">
                            <p:stCondLst>
                              <p:cond delay="1000"/>
                            </p:stCondLst>
                            <p:childTnLst>
                              <p:par>
                                <p:cTn id="9" presetID="8" presetClass="entr" presetSubtype="16"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diamond(in)">
                                      <p:cBhvr>
                                        <p:cTn id="11" dur="1000"/>
                                        <p:tgtEl>
                                          <p:spTgt spid="4"/>
                                        </p:tgtEl>
                                      </p:cBhvr>
                                    </p:animEffect>
                                  </p:childTnLst>
                                </p:cTn>
                              </p:par>
                            </p:childTnLst>
                          </p:cTn>
                        </p:par>
                        <p:par>
                          <p:cTn id="12" fill="hold">
                            <p:stCondLst>
                              <p:cond delay="2000"/>
                            </p:stCondLst>
                            <p:childTnLst>
                              <p:par>
                                <p:cTn id="13" presetID="8" presetClass="entr" presetSubtype="16"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diamond(in)">
                                      <p:cBhvr>
                                        <p:cTn id="15" dur="1000"/>
                                        <p:tgtEl>
                                          <p:spTgt spid="9"/>
                                        </p:tgtEl>
                                      </p:cBhvr>
                                    </p:animEffect>
                                  </p:childTnLst>
                                </p:cTn>
                              </p:par>
                            </p:childTnLst>
                          </p:cTn>
                        </p:par>
                        <p:par>
                          <p:cTn id="16" fill="hold">
                            <p:stCondLst>
                              <p:cond delay="3000"/>
                            </p:stCondLst>
                            <p:childTnLst>
                              <p:par>
                                <p:cTn id="17" presetID="8" presetClass="entr" presetSubtype="16" fill="hold" nodeType="after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diamond(in)">
                                      <p:cBhvr>
                                        <p:cTn id="19" dur="1000"/>
                                        <p:tgtEl>
                                          <p:spTgt spid="5"/>
                                        </p:tgtEl>
                                      </p:cBhvr>
                                    </p:animEffect>
                                  </p:childTnLst>
                                </p:cTn>
                              </p:par>
                            </p:childTnLst>
                          </p:cTn>
                        </p:par>
                        <p:par>
                          <p:cTn id="20" fill="hold">
                            <p:stCondLst>
                              <p:cond delay="4000"/>
                            </p:stCondLst>
                            <p:childTnLst>
                              <p:par>
                                <p:cTn id="21" presetID="8" presetClass="entr" presetSubtype="16" fill="hold" grpId="0" nodeType="afterEffect">
                                  <p:stCondLst>
                                    <p:cond delay="0"/>
                                  </p:stCondLst>
                                  <p:childTnLst>
                                    <p:set>
                                      <p:cBhvr>
                                        <p:cTn id="22" dur="1" fill="hold">
                                          <p:stCondLst>
                                            <p:cond delay="0"/>
                                          </p:stCondLst>
                                        </p:cTn>
                                        <p:tgtEl>
                                          <p:spTgt spid="11"/>
                                        </p:tgtEl>
                                        <p:attrNameLst>
                                          <p:attrName>style.visibility</p:attrName>
                                        </p:attrNameLst>
                                      </p:cBhvr>
                                      <p:to>
                                        <p:strVal val="visible"/>
                                      </p:to>
                                    </p:set>
                                    <p:animEffect transition="in" filter="diamond(in)">
                                      <p:cBhvr>
                                        <p:cTn id="23" dur="1000"/>
                                        <p:tgtEl>
                                          <p:spTgt spid="11"/>
                                        </p:tgtEl>
                                      </p:cBhvr>
                                    </p:animEffect>
                                  </p:childTnLst>
                                </p:cTn>
                              </p:par>
                            </p:childTnLst>
                          </p:cTn>
                        </p:par>
                        <p:par>
                          <p:cTn id="24" fill="hold">
                            <p:stCondLst>
                              <p:cond delay="5000"/>
                            </p:stCondLst>
                            <p:childTnLst>
                              <p:par>
                                <p:cTn id="25" presetID="8" presetClass="entr" presetSubtype="16" fill="hold" nodeType="afterEffect">
                                  <p:stCondLst>
                                    <p:cond delay="0"/>
                                  </p:stCondLst>
                                  <p:childTnLst>
                                    <p:set>
                                      <p:cBhvr>
                                        <p:cTn id="26" dur="1" fill="hold">
                                          <p:stCondLst>
                                            <p:cond delay="0"/>
                                          </p:stCondLst>
                                        </p:cTn>
                                        <p:tgtEl>
                                          <p:spTgt spid="6"/>
                                        </p:tgtEl>
                                        <p:attrNameLst>
                                          <p:attrName>style.visibility</p:attrName>
                                        </p:attrNameLst>
                                      </p:cBhvr>
                                      <p:to>
                                        <p:strVal val="visible"/>
                                      </p:to>
                                    </p:set>
                                    <p:animEffect transition="in" filter="diamond(in)">
                                      <p:cBhvr>
                                        <p:cTn id="27" dur="1000"/>
                                        <p:tgtEl>
                                          <p:spTgt spid="6"/>
                                        </p:tgtEl>
                                      </p:cBhvr>
                                    </p:animEffect>
                                  </p:childTnLst>
                                </p:cTn>
                              </p:par>
                            </p:childTnLst>
                          </p:cTn>
                        </p:par>
                        <p:par>
                          <p:cTn id="28" fill="hold">
                            <p:stCondLst>
                              <p:cond delay="6000"/>
                            </p:stCondLst>
                            <p:childTnLst>
                              <p:par>
                                <p:cTn id="29" presetID="8" presetClass="entr" presetSubtype="16" fill="hold" grpId="0" nodeType="afterEffect">
                                  <p:stCondLst>
                                    <p:cond delay="0"/>
                                  </p:stCondLst>
                                  <p:childTnLst>
                                    <p:set>
                                      <p:cBhvr>
                                        <p:cTn id="30" dur="1" fill="hold">
                                          <p:stCondLst>
                                            <p:cond delay="0"/>
                                          </p:stCondLst>
                                        </p:cTn>
                                        <p:tgtEl>
                                          <p:spTgt spid="13"/>
                                        </p:tgtEl>
                                        <p:attrNameLst>
                                          <p:attrName>style.visibility</p:attrName>
                                        </p:attrNameLst>
                                      </p:cBhvr>
                                      <p:to>
                                        <p:strVal val="visible"/>
                                      </p:to>
                                    </p:set>
                                    <p:animEffect transition="in" filter="diamond(in)">
                                      <p:cBhvr>
                                        <p:cTn id="31" dur="1000"/>
                                        <p:tgtEl>
                                          <p:spTgt spid="13"/>
                                        </p:tgtEl>
                                      </p:cBhvr>
                                    </p:animEffect>
                                  </p:childTnLst>
                                </p:cTn>
                              </p:par>
                            </p:childTnLst>
                          </p:cTn>
                        </p:par>
                        <p:par>
                          <p:cTn id="32" fill="hold">
                            <p:stCondLst>
                              <p:cond delay="7000"/>
                            </p:stCondLst>
                            <p:childTnLst>
                              <p:par>
                                <p:cTn id="33" presetID="8" presetClass="entr" presetSubtype="16" fill="hold" grpId="0" nodeType="afterEffect">
                                  <p:stCondLst>
                                    <p:cond delay="0"/>
                                  </p:stCondLst>
                                  <p:childTnLst>
                                    <p:set>
                                      <p:cBhvr>
                                        <p:cTn id="34" dur="1" fill="hold">
                                          <p:stCondLst>
                                            <p:cond delay="0"/>
                                          </p:stCondLst>
                                        </p:cTn>
                                        <p:tgtEl>
                                          <p:spTgt spid="10"/>
                                        </p:tgtEl>
                                        <p:attrNameLst>
                                          <p:attrName>style.visibility</p:attrName>
                                        </p:attrNameLst>
                                      </p:cBhvr>
                                      <p:to>
                                        <p:strVal val="visible"/>
                                      </p:to>
                                    </p:set>
                                    <p:animEffect transition="in" filter="diamond(in)">
                                      <p:cBhvr>
                                        <p:cTn id="35" dur="1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1" grpId="0"/>
      <p:bldP spid="13" grpId="0"/>
      <p:bldP spid="10"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667512"/>
          </a:xfrm>
        </p:spPr>
        <p:txBody>
          <a:bodyPr>
            <a:normAutofit fontScale="90000"/>
          </a:bodyPr>
          <a:lstStyle/>
          <a:p>
            <a:r>
              <a:rPr lang="en-US" dirty="0" smtClean="0"/>
              <a:t>How to Save Energy</a:t>
            </a:r>
            <a:endParaRPr lang="en-US" dirty="0"/>
          </a:p>
        </p:txBody>
      </p:sp>
      <p:sp>
        <p:nvSpPr>
          <p:cNvPr id="3" name="Content Placeholder 2"/>
          <p:cNvSpPr>
            <a:spLocks noGrp="1"/>
          </p:cNvSpPr>
          <p:nvPr>
            <p:ph idx="1"/>
          </p:nvPr>
        </p:nvSpPr>
        <p:spPr>
          <a:xfrm>
            <a:off x="457200" y="1447800"/>
            <a:ext cx="8686800" cy="5410200"/>
          </a:xfrm>
        </p:spPr>
        <p:txBody>
          <a:bodyPr>
            <a:normAutofit fontScale="92500" lnSpcReduction="20000"/>
          </a:bodyPr>
          <a:lstStyle/>
          <a:p>
            <a:pPr>
              <a:buNone/>
            </a:pPr>
            <a:r>
              <a:rPr lang="en-US" sz="3800" b="1" dirty="0" smtClean="0">
                <a:solidFill>
                  <a:srgbClr val="FF0000"/>
                </a:solidFill>
              </a:rPr>
              <a:t>Question: </a:t>
            </a:r>
            <a:r>
              <a:rPr lang="en-US" sz="3800" b="1" dirty="0" smtClean="0">
                <a:solidFill>
                  <a:srgbClr val="0070C0"/>
                </a:solidFill>
                <a:latin typeface="Comic Sans MS" pitchFamily="66" charset="0"/>
              </a:rPr>
              <a:t>How we can save energy?</a:t>
            </a:r>
          </a:p>
          <a:p>
            <a:pPr>
              <a:buFont typeface="Wingdings" pitchFamily="2" charset="2"/>
              <a:buChar char="q"/>
            </a:pPr>
            <a:r>
              <a:rPr lang="en-US" sz="2400" b="1" dirty="0" smtClean="0">
                <a:solidFill>
                  <a:srgbClr val="0070C0"/>
                </a:solidFill>
                <a:latin typeface="Comic Sans MS" pitchFamily="66" charset="0"/>
              </a:rPr>
              <a:t> </a:t>
            </a:r>
            <a:r>
              <a:rPr lang="en-US" sz="3000" b="1" dirty="0" smtClean="0">
                <a:latin typeface="+mj-lt"/>
              </a:rPr>
              <a:t>Here are a few ideas of what we can do to save more </a:t>
            </a:r>
          </a:p>
          <a:p>
            <a:pPr>
              <a:buNone/>
            </a:pPr>
            <a:r>
              <a:rPr lang="en-US" sz="3000" b="1" dirty="0" smtClean="0">
                <a:latin typeface="+mj-lt"/>
              </a:rPr>
              <a:t>     energy:</a:t>
            </a:r>
          </a:p>
          <a:p>
            <a:pPr marL="937260" lvl="1" indent="-571500">
              <a:buFont typeface="+mj-lt"/>
              <a:buAutoNum type="romanLcPeriod"/>
            </a:pPr>
            <a:r>
              <a:rPr lang="en-US" sz="3000" dirty="0" smtClean="0">
                <a:latin typeface="+mj-lt"/>
              </a:rPr>
              <a:t>Turn off lights and appliances when we are not using them.</a:t>
            </a:r>
          </a:p>
          <a:p>
            <a:pPr marL="937260" lvl="1" indent="-571500">
              <a:buFont typeface="+mj-lt"/>
              <a:buAutoNum type="romanLcPeriod"/>
            </a:pPr>
            <a:r>
              <a:rPr lang="en-US" sz="3000" dirty="0" smtClean="0">
                <a:latin typeface="+mj-lt"/>
              </a:rPr>
              <a:t>Do not leave the refrigerator door open any longer than we need to.</a:t>
            </a:r>
          </a:p>
          <a:p>
            <a:pPr marL="937260" lvl="1" indent="-571500">
              <a:buFont typeface="+mj-lt"/>
              <a:buAutoNum type="romanLcPeriod"/>
            </a:pPr>
            <a:r>
              <a:rPr lang="en-US" sz="3000" dirty="0" smtClean="0">
                <a:latin typeface="+mj-lt"/>
              </a:rPr>
              <a:t>Plants trees to help shade houses on hot summer days.</a:t>
            </a:r>
          </a:p>
          <a:p>
            <a:pPr marL="937260" lvl="1" indent="-571500">
              <a:buFont typeface="+mj-lt"/>
              <a:buAutoNum type="romanLcPeriod"/>
            </a:pPr>
            <a:r>
              <a:rPr lang="en-US" sz="3000" dirty="0" smtClean="0">
                <a:latin typeface="+mj-lt"/>
              </a:rPr>
              <a:t>Open the curtains and use the sunlight instead of turning on the lights.</a:t>
            </a:r>
          </a:p>
          <a:p>
            <a:pPr marL="937260" lvl="1" indent="-571500">
              <a:buFont typeface="+mj-lt"/>
              <a:buAutoNum type="romanLcPeriod"/>
            </a:pPr>
            <a:r>
              <a:rPr lang="en-US" sz="3000" dirty="0" smtClean="0">
                <a:latin typeface="+mj-lt"/>
              </a:rPr>
              <a:t>Walk or use bicycle instead of using car as much as possible.</a:t>
            </a:r>
            <a:endParaRPr lang="en-US" sz="3000" dirty="0">
              <a:latin typeface="+mj-lt"/>
            </a:endParaRPr>
          </a:p>
        </p:txBody>
      </p:sp>
    </p:spTree>
  </p:cSld>
  <p:clrMapOvr>
    <a:masterClrMapping/>
  </p:clrMapOvr>
  <p:transition>
    <p:wedge/>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2. Structure of Matter</a:t>
            </a:r>
            <a:endParaRPr lang="en-US" dirty="0"/>
          </a:p>
        </p:txBody>
      </p:sp>
      <p:sp>
        <p:nvSpPr>
          <p:cNvPr id="3" name="Content Placeholder 2"/>
          <p:cNvSpPr>
            <a:spLocks noGrp="1"/>
          </p:cNvSpPr>
          <p:nvPr>
            <p:ph idx="1"/>
          </p:nvPr>
        </p:nvSpPr>
        <p:spPr/>
        <p:txBody>
          <a:bodyPr/>
          <a:lstStyle/>
          <a:p>
            <a:r>
              <a:rPr lang="en-US" dirty="0" smtClean="0">
                <a:latin typeface="+mj-lt"/>
              </a:rPr>
              <a:t>MATTER:</a:t>
            </a:r>
          </a:p>
          <a:p>
            <a:pPr lvl="1"/>
            <a:r>
              <a:rPr lang="en-US" dirty="0" smtClean="0">
                <a:latin typeface="+mj-lt"/>
              </a:rPr>
              <a:t>Matter is anything that has weight and takes up 	</a:t>
            </a:r>
          </a:p>
          <a:p>
            <a:pPr lvl="1">
              <a:buNone/>
            </a:pPr>
            <a:r>
              <a:rPr lang="en-US" dirty="0" smtClean="0">
                <a:latin typeface="+mj-lt"/>
              </a:rPr>
              <a:t>    space.</a:t>
            </a:r>
          </a:p>
          <a:p>
            <a:pPr lvl="1"/>
            <a:r>
              <a:rPr lang="en-US" dirty="0" smtClean="0">
                <a:latin typeface="+mj-lt"/>
              </a:rPr>
              <a:t>Everything around us is matter even the things that we cannot see such as air.</a:t>
            </a:r>
            <a:endParaRPr lang="en-US" dirty="0">
              <a:latin typeface="+mj-lt"/>
            </a:endParaRPr>
          </a:p>
        </p:txBody>
      </p:sp>
      <p:pic>
        <p:nvPicPr>
          <p:cNvPr id="4" name="Picture 3" descr="properties of matter 1.PNG"/>
          <p:cNvPicPr>
            <a:picLocks noChangeAspect="1"/>
          </p:cNvPicPr>
          <p:nvPr/>
        </p:nvPicPr>
        <p:blipFill>
          <a:blip r:embed="rId2" cstate="print"/>
          <a:srcRect b="25568"/>
          <a:stretch>
            <a:fillRect/>
          </a:stretch>
        </p:blipFill>
        <p:spPr>
          <a:xfrm>
            <a:off x="2438400" y="4175795"/>
            <a:ext cx="4695825" cy="1996405"/>
          </a:xfrm>
          <a:prstGeom prst="rect">
            <a:avLst/>
          </a:prstGeom>
        </p:spPr>
      </p:pic>
    </p:spTree>
  </p:cSld>
  <p:clrMapOvr>
    <a:masterClrMapping/>
  </p:clrMapOvr>
  <p:transition>
    <p:wedge/>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2. Structure of Matter</a:t>
            </a:r>
            <a:br>
              <a:rPr lang="en-US" dirty="0" smtClean="0"/>
            </a:br>
            <a:r>
              <a:rPr lang="en-US" dirty="0" smtClean="0"/>
              <a:t>    </a:t>
            </a:r>
            <a:r>
              <a:rPr lang="en-US" dirty="0" smtClean="0">
                <a:solidFill>
                  <a:srgbClr val="00B0F0"/>
                </a:solidFill>
              </a:rPr>
              <a:t>What makes up matter:</a:t>
            </a:r>
            <a:endParaRPr lang="en-US" dirty="0">
              <a:solidFill>
                <a:srgbClr val="00B0F0"/>
              </a:solidFill>
            </a:endParaRPr>
          </a:p>
        </p:txBody>
      </p:sp>
      <p:sp>
        <p:nvSpPr>
          <p:cNvPr id="3" name="Content Placeholder 2"/>
          <p:cNvSpPr>
            <a:spLocks noGrp="1"/>
          </p:cNvSpPr>
          <p:nvPr>
            <p:ph idx="1"/>
          </p:nvPr>
        </p:nvSpPr>
        <p:spPr/>
        <p:txBody>
          <a:bodyPr/>
          <a:lstStyle/>
          <a:p>
            <a:r>
              <a:rPr lang="en-US" sz="4400" b="1" dirty="0" smtClean="0">
                <a:solidFill>
                  <a:srgbClr val="C00000"/>
                </a:solidFill>
                <a:latin typeface="+mj-lt"/>
              </a:rPr>
              <a:t>Atom:</a:t>
            </a:r>
            <a:r>
              <a:rPr lang="en-US" sz="3200" b="1" dirty="0" smtClean="0">
                <a:solidFill>
                  <a:srgbClr val="C00000"/>
                </a:solidFill>
                <a:latin typeface="+mj-lt"/>
              </a:rPr>
              <a:t> </a:t>
            </a:r>
          </a:p>
          <a:p>
            <a:pPr lvl="1"/>
            <a:r>
              <a:rPr lang="en-US" dirty="0" smtClean="0">
                <a:latin typeface="+mj-lt"/>
              </a:rPr>
              <a:t>All matter is made up of very tiny particles that we cannot see with the naked eyes. Those tiny particles are called </a:t>
            </a:r>
            <a:r>
              <a:rPr lang="en-US" sz="3000" b="1" dirty="0" smtClean="0">
                <a:solidFill>
                  <a:srgbClr val="C00000"/>
                </a:solidFill>
                <a:latin typeface="+mj-lt"/>
              </a:rPr>
              <a:t>atom.</a:t>
            </a:r>
            <a:endParaRPr lang="en-US" dirty="0" smtClean="0">
              <a:solidFill>
                <a:srgbClr val="C00000"/>
              </a:solidFill>
              <a:latin typeface="+mj-lt"/>
            </a:endParaRPr>
          </a:p>
        </p:txBody>
      </p:sp>
      <p:sp>
        <p:nvSpPr>
          <p:cNvPr id="6" name="Oval 5"/>
          <p:cNvSpPr/>
          <p:nvPr/>
        </p:nvSpPr>
        <p:spPr>
          <a:xfrm>
            <a:off x="2362200" y="4343400"/>
            <a:ext cx="1143000" cy="1066800"/>
          </a:xfrm>
          <a:prstGeom prst="ellips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p:cNvSpPr/>
          <p:nvPr/>
        </p:nvSpPr>
        <p:spPr>
          <a:xfrm>
            <a:off x="5867400" y="4114800"/>
            <a:ext cx="1524000" cy="1447800"/>
          </a:xfrm>
          <a:prstGeom prst="ellipse">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2133600" y="5562600"/>
            <a:ext cx="2514600" cy="369332"/>
          </a:xfrm>
          <a:prstGeom prst="rect">
            <a:avLst/>
          </a:prstGeom>
          <a:noFill/>
        </p:spPr>
        <p:txBody>
          <a:bodyPr wrap="square" rtlCol="0">
            <a:spAutoFit/>
          </a:bodyPr>
          <a:lstStyle/>
          <a:p>
            <a:r>
              <a:rPr lang="en-US" b="1" dirty="0" smtClean="0">
                <a:solidFill>
                  <a:srgbClr val="C00000"/>
                </a:solidFill>
                <a:latin typeface="+mj-lt"/>
              </a:rPr>
              <a:t>hydrogen atom</a:t>
            </a:r>
            <a:endParaRPr lang="en-US" b="1" dirty="0">
              <a:solidFill>
                <a:srgbClr val="C00000"/>
              </a:solidFill>
              <a:latin typeface="+mj-lt"/>
            </a:endParaRPr>
          </a:p>
        </p:txBody>
      </p:sp>
      <p:sp>
        <p:nvSpPr>
          <p:cNvPr id="9" name="TextBox 8"/>
          <p:cNvSpPr txBox="1"/>
          <p:nvPr/>
        </p:nvSpPr>
        <p:spPr>
          <a:xfrm>
            <a:off x="5943600" y="5638800"/>
            <a:ext cx="1438792" cy="369332"/>
          </a:xfrm>
          <a:prstGeom prst="rect">
            <a:avLst/>
          </a:prstGeom>
          <a:noFill/>
        </p:spPr>
        <p:txBody>
          <a:bodyPr wrap="none" rtlCol="0">
            <a:spAutoFit/>
          </a:bodyPr>
          <a:lstStyle/>
          <a:p>
            <a:r>
              <a:rPr lang="en-US" b="1" dirty="0" smtClean="0">
                <a:solidFill>
                  <a:srgbClr val="C00000"/>
                </a:solidFill>
                <a:latin typeface="+mj-lt"/>
              </a:rPr>
              <a:t>oxygen atom</a:t>
            </a:r>
            <a:endParaRPr lang="en-US" b="1" dirty="0">
              <a:solidFill>
                <a:srgbClr val="C00000"/>
              </a:solidFill>
              <a:latin typeface="+mj-lt"/>
            </a:endParaRPr>
          </a:p>
        </p:txBody>
      </p:sp>
      <p:sp>
        <p:nvSpPr>
          <p:cNvPr id="10" name="TextBox 9"/>
          <p:cNvSpPr txBox="1"/>
          <p:nvPr/>
        </p:nvSpPr>
        <p:spPr>
          <a:xfrm>
            <a:off x="3657600" y="6019800"/>
            <a:ext cx="1524000" cy="461665"/>
          </a:xfrm>
          <a:prstGeom prst="rect">
            <a:avLst/>
          </a:prstGeom>
          <a:effectLst>
            <a:glow rad="63500">
              <a:schemeClr val="accent2">
                <a:satMod val="175000"/>
                <a:alpha val="40000"/>
              </a:schemeClr>
            </a:glow>
          </a:effectLst>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en-US" sz="24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mj-lt"/>
              </a:rPr>
              <a:t>ATOM</a:t>
            </a:r>
            <a:endParaRPr lang="en-US" sz="24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mj-lt"/>
            </a:endParaRPr>
          </a:p>
        </p:txBody>
      </p:sp>
    </p:spTree>
  </p:cSld>
  <p:clrMapOvr>
    <a:masterClrMapping/>
  </p:clrMapOvr>
  <p:transition>
    <p:wedg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ntr" presetSubtype="16"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diamond(in)">
                                      <p:cBhvr>
                                        <p:cTn id="7" dur="1000"/>
                                        <p:tgtEl>
                                          <p:spTgt spid="3">
                                            <p:txEl>
                                              <p:pRg st="0" end="0"/>
                                            </p:txEl>
                                          </p:spTgt>
                                        </p:tgtEl>
                                      </p:cBhvr>
                                    </p:animEffect>
                                  </p:childTnLst>
                                </p:cTn>
                              </p:par>
                            </p:childTnLst>
                          </p:cTn>
                        </p:par>
                        <p:par>
                          <p:cTn id="8" fill="hold">
                            <p:stCondLst>
                              <p:cond delay="1000"/>
                            </p:stCondLst>
                            <p:childTnLst>
                              <p:par>
                                <p:cTn id="9" presetID="8" presetClass="entr" presetSubtype="16" fill="hold" nodeType="after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Effect transition="in" filter="diamond(in)">
                                      <p:cBhvr>
                                        <p:cTn id="11" dur="1000"/>
                                        <p:tgtEl>
                                          <p:spTgt spid="3">
                                            <p:txEl>
                                              <p:pRg st="1" end="1"/>
                                            </p:txEl>
                                          </p:spTgt>
                                        </p:tgtEl>
                                      </p:cBhvr>
                                    </p:animEffect>
                                  </p:childTnLst>
                                </p:cTn>
                              </p:par>
                            </p:childTnLst>
                          </p:cTn>
                        </p:par>
                        <p:par>
                          <p:cTn id="12" fill="hold">
                            <p:stCondLst>
                              <p:cond delay="2000"/>
                            </p:stCondLst>
                            <p:childTnLst>
                              <p:par>
                                <p:cTn id="13" presetID="8" presetClass="entr" presetSubtype="16" fill="hold" grpId="0" nodeType="after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diamond(in)">
                                      <p:cBhvr>
                                        <p:cTn id="15" dur="1000"/>
                                        <p:tgtEl>
                                          <p:spTgt spid="6"/>
                                        </p:tgtEl>
                                      </p:cBhvr>
                                    </p:animEffect>
                                  </p:childTnLst>
                                </p:cTn>
                              </p:par>
                            </p:childTnLst>
                          </p:cTn>
                        </p:par>
                        <p:par>
                          <p:cTn id="16" fill="hold">
                            <p:stCondLst>
                              <p:cond delay="3000"/>
                            </p:stCondLst>
                            <p:childTnLst>
                              <p:par>
                                <p:cTn id="17" presetID="8" presetClass="entr" presetSubtype="16" fill="hold" grpId="0" nodeType="after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diamond(in)">
                                      <p:cBhvr>
                                        <p:cTn id="19" dur="1000"/>
                                        <p:tgtEl>
                                          <p:spTgt spid="8"/>
                                        </p:tgtEl>
                                      </p:cBhvr>
                                    </p:animEffect>
                                  </p:childTnLst>
                                </p:cTn>
                              </p:par>
                            </p:childTnLst>
                          </p:cTn>
                        </p:par>
                        <p:par>
                          <p:cTn id="20" fill="hold">
                            <p:stCondLst>
                              <p:cond delay="4000"/>
                            </p:stCondLst>
                            <p:childTnLst>
                              <p:par>
                                <p:cTn id="21" presetID="8" presetClass="entr" presetSubtype="16" fill="hold" grpId="0" nodeType="afterEffect">
                                  <p:stCondLst>
                                    <p:cond delay="0"/>
                                  </p:stCondLst>
                                  <p:childTnLst>
                                    <p:set>
                                      <p:cBhvr>
                                        <p:cTn id="22" dur="1" fill="hold">
                                          <p:stCondLst>
                                            <p:cond delay="0"/>
                                          </p:stCondLst>
                                        </p:cTn>
                                        <p:tgtEl>
                                          <p:spTgt spid="7"/>
                                        </p:tgtEl>
                                        <p:attrNameLst>
                                          <p:attrName>style.visibility</p:attrName>
                                        </p:attrNameLst>
                                      </p:cBhvr>
                                      <p:to>
                                        <p:strVal val="visible"/>
                                      </p:to>
                                    </p:set>
                                    <p:animEffect transition="in" filter="diamond(in)">
                                      <p:cBhvr>
                                        <p:cTn id="23" dur="1000"/>
                                        <p:tgtEl>
                                          <p:spTgt spid="7"/>
                                        </p:tgtEl>
                                      </p:cBhvr>
                                    </p:animEffect>
                                  </p:childTnLst>
                                </p:cTn>
                              </p:par>
                            </p:childTnLst>
                          </p:cTn>
                        </p:par>
                        <p:par>
                          <p:cTn id="24" fill="hold">
                            <p:stCondLst>
                              <p:cond delay="5000"/>
                            </p:stCondLst>
                            <p:childTnLst>
                              <p:par>
                                <p:cTn id="25" presetID="8" presetClass="entr" presetSubtype="16" fill="hold" grpId="0" nodeType="after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diamond(in)">
                                      <p:cBhvr>
                                        <p:cTn id="27" dur="1000"/>
                                        <p:tgtEl>
                                          <p:spTgt spid="9"/>
                                        </p:tgtEl>
                                      </p:cBhvr>
                                    </p:animEffect>
                                  </p:childTnLst>
                                </p:cTn>
                              </p:par>
                            </p:childTnLst>
                          </p:cTn>
                        </p:par>
                        <p:par>
                          <p:cTn id="28" fill="hold">
                            <p:stCondLst>
                              <p:cond delay="6000"/>
                            </p:stCondLst>
                            <p:childTnLst>
                              <p:par>
                                <p:cTn id="29" presetID="8" presetClass="entr" presetSubtype="16" fill="hold" grpId="0" nodeType="afterEffect">
                                  <p:stCondLst>
                                    <p:cond delay="0"/>
                                  </p:stCondLst>
                                  <p:childTnLst>
                                    <p:set>
                                      <p:cBhvr>
                                        <p:cTn id="30" dur="1" fill="hold">
                                          <p:stCondLst>
                                            <p:cond delay="0"/>
                                          </p:stCondLst>
                                        </p:cTn>
                                        <p:tgtEl>
                                          <p:spTgt spid="10"/>
                                        </p:tgtEl>
                                        <p:attrNameLst>
                                          <p:attrName>style.visibility</p:attrName>
                                        </p:attrNameLst>
                                      </p:cBhvr>
                                      <p:to>
                                        <p:strVal val="visible"/>
                                      </p:to>
                                    </p:set>
                                    <p:animEffect transition="in" filter="diamond(in)">
                                      <p:cBhvr>
                                        <p:cTn id="31" dur="1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p:bldP spid="9" grpId="0"/>
      <p:bldP spid="10"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8229600" cy="1447800"/>
          </a:xfrm>
        </p:spPr>
        <p:txBody>
          <a:bodyPr>
            <a:normAutofit/>
          </a:bodyPr>
          <a:lstStyle/>
          <a:p>
            <a:pPr>
              <a:lnSpc>
                <a:spcPts val="5000"/>
              </a:lnSpc>
            </a:pPr>
            <a:r>
              <a:rPr lang="en-US" sz="4800" dirty="0" smtClean="0"/>
              <a:t>2. Structure of Matter </a:t>
            </a:r>
            <a:br>
              <a:rPr lang="en-US" sz="4800" dirty="0" smtClean="0"/>
            </a:br>
            <a:r>
              <a:rPr lang="en-US" sz="4800" dirty="0" smtClean="0"/>
              <a:t>   </a:t>
            </a:r>
            <a:r>
              <a:rPr lang="en-US" sz="4400" b="1" dirty="0" smtClean="0">
                <a:solidFill>
                  <a:srgbClr val="C00000"/>
                </a:solidFill>
              </a:rPr>
              <a:t>Molecule:</a:t>
            </a:r>
            <a:endParaRPr lang="en-US" b="1" dirty="0"/>
          </a:p>
        </p:txBody>
      </p:sp>
      <p:sp>
        <p:nvSpPr>
          <p:cNvPr id="3" name="Content Placeholder 2"/>
          <p:cNvSpPr>
            <a:spLocks noGrp="1"/>
          </p:cNvSpPr>
          <p:nvPr>
            <p:ph idx="1"/>
          </p:nvPr>
        </p:nvSpPr>
        <p:spPr>
          <a:xfrm>
            <a:off x="457200" y="1752600"/>
            <a:ext cx="8229600" cy="4572000"/>
          </a:xfrm>
        </p:spPr>
        <p:txBody>
          <a:bodyPr/>
          <a:lstStyle/>
          <a:p>
            <a:pPr lvl="1"/>
            <a:r>
              <a:rPr lang="en-US" sz="2800" dirty="0" smtClean="0">
                <a:latin typeface="+mj-lt"/>
              </a:rPr>
              <a:t>Two or more atom makes </a:t>
            </a:r>
            <a:r>
              <a:rPr lang="en-US" sz="2800" b="1" dirty="0" smtClean="0">
                <a:latin typeface="+mj-lt"/>
              </a:rPr>
              <a:t>molecules.</a:t>
            </a:r>
          </a:p>
          <a:p>
            <a:pPr lvl="1"/>
            <a:r>
              <a:rPr lang="en-US" sz="2800" dirty="0" smtClean="0">
                <a:latin typeface="+mj-lt"/>
              </a:rPr>
              <a:t>A </a:t>
            </a:r>
            <a:r>
              <a:rPr lang="en-US" sz="3200" b="1" dirty="0" smtClean="0">
                <a:solidFill>
                  <a:srgbClr val="C00000"/>
                </a:solidFill>
                <a:latin typeface="+mj-lt"/>
              </a:rPr>
              <a:t>molecule</a:t>
            </a:r>
            <a:r>
              <a:rPr lang="en-US" sz="2800" dirty="0" smtClean="0">
                <a:latin typeface="+mj-lt"/>
              </a:rPr>
              <a:t> is a group that is made up of two or more atoms joined together.</a:t>
            </a:r>
          </a:p>
          <a:p>
            <a:pPr lvl="1"/>
            <a:r>
              <a:rPr lang="en-US" sz="2800" dirty="0" smtClean="0">
                <a:latin typeface="+mj-lt"/>
              </a:rPr>
              <a:t>A matter is the collection of innumerable molecules.</a:t>
            </a:r>
          </a:p>
          <a:p>
            <a:endParaRPr lang="en-US" b="1" dirty="0"/>
          </a:p>
        </p:txBody>
      </p:sp>
      <p:pic>
        <p:nvPicPr>
          <p:cNvPr id="4" name="Picture 3" descr="water mol 2.jpg"/>
          <p:cNvPicPr>
            <a:picLocks noChangeAspect="1"/>
          </p:cNvPicPr>
          <p:nvPr/>
        </p:nvPicPr>
        <p:blipFill>
          <a:blip r:embed="rId2" cstate="print"/>
          <a:stretch>
            <a:fillRect/>
          </a:stretch>
        </p:blipFill>
        <p:spPr>
          <a:xfrm>
            <a:off x="901700" y="4191000"/>
            <a:ext cx="3409674" cy="2209800"/>
          </a:xfrm>
          <a:prstGeom prst="rect">
            <a:avLst/>
          </a:prstGeom>
        </p:spPr>
      </p:pic>
      <p:pic>
        <p:nvPicPr>
          <p:cNvPr id="5" name="Picture 4" descr="water molecule.png"/>
          <p:cNvPicPr>
            <a:picLocks noChangeAspect="1"/>
          </p:cNvPicPr>
          <p:nvPr/>
        </p:nvPicPr>
        <p:blipFill>
          <a:blip r:embed="rId3" cstate="print"/>
          <a:stretch>
            <a:fillRect/>
          </a:stretch>
        </p:blipFill>
        <p:spPr>
          <a:xfrm>
            <a:off x="5533298" y="4288264"/>
            <a:ext cx="2924902" cy="2112536"/>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6" name="TextBox 5"/>
          <p:cNvSpPr txBox="1"/>
          <p:nvPr/>
        </p:nvSpPr>
        <p:spPr>
          <a:xfrm>
            <a:off x="3581400" y="6334780"/>
            <a:ext cx="2549288" cy="523220"/>
          </a:xfrm>
          <a:prstGeom prst="rect">
            <a:avLst/>
          </a:prstGeom>
          <a:noFill/>
        </p:spPr>
        <p:txBody>
          <a:bodyPr wrap="none" rtlCol="0">
            <a:spAutoFit/>
          </a:bodyPr>
          <a:lstStyle/>
          <a:p>
            <a:r>
              <a:rPr lang="en-US" sz="2800" b="1" dirty="0" smtClean="0">
                <a:solidFill>
                  <a:srgbClr val="C00000"/>
                </a:solidFill>
                <a:latin typeface="+mj-lt"/>
              </a:rPr>
              <a:t>Water molecule</a:t>
            </a:r>
            <a:endParaRPr lang="en-US" sz="2400" b="1" dirty="0">
              <a:solidFill>
                <a:srgbClr val="C00000"/>
              </a:solidFill>
              <a:latin typeface="+mj-lt"/>
            </a:endParaRPr>
          </a:p>
        </p:txBody>
      </p:sp>
    </p:spTree>
  </p:cSld>
  <p:clrMapOvr>
    <a:masterClrMapping/>
  </p:clrMapOvr>
  <p:transition>
    <p:wedg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ntr" presetSubtype="16"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amond(in)">
                                      <p:cBhvr>
                                        <p:cTn id="7" dur="2000"/>
                                        <p:tgtEl>
                                          <p:spTgt spid="2"/>
                                        </p:tgtEl>
                                      </p:cBhvr>
                                    </p:animEffect>
                                  </p:childTnLst>
                                </p:cTn>
                              </p:par>
                            </p:childTnLst>
                          </p:cTn>
                        </p:par>
                        <p:par>
                          <p:cTn id="8" fill="hold">
                            <p:stCondLst>
                              <p:cond delay="2000"/>
                            </p:stCondLst>
                            <p:childTnLst>
                              <p:par>
                                <p:cTn id="9" presetID="2" presetClass="entr" presetSubtype="4" fill="hold" nodeType="after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 calcmode="lin" valueType="num">
                                      <p:cBhvr additive="base">
                                        <p:cTn id="11" dur="20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2" dur="20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par>
                          <p:cTn id="13" fill="hold">
                            <p:stCondLst>
                              <p:cond delay="4000"/>
                            </p:stCondLst>
                            <p:childTnLst>
                              <p:par>
                                <p:cTn id="14" presetID="2" presetClass="entr" presetSubtype="4" fill="hold" nodeType="afterEffect">
                                  <p:stCondLst>
                                    <p:cond delay="0"/>
                                  </p:stCondLst>
                                  <p:childTnLst>
                                    <p:set>
                                      <p:cBhvr>
                                        <p:cTn id="15" dur="1" fill="hold">
                                          <p:stCondLst>
                                            <p:cond delay="0"/>
                                          </p:stCondLst>
                                        </p:cTn>
                                        <p:tgtEl>
                                          <p:spTgt spid="3">
                                            <p:txEl>
                                              <p:pRg st="1" end="1"/>
                                            </p:txEl>
                                          </p:spTgt>
                                        </p:tgtEl>
                                        <p:attrNameLst>
                                          <p:attrName>style.visibility</p:attrName>
                                        </p:attrNameLst>
                                      </p:cBhvr>
                                      <p:to>
                                        <p:strVal val="visible"/>
                                      </p:to>
                                    </p:set>
                                    <p:anim calcmode="lin" valueType="num">
                                      <p:cBhvr additive="base">
                                        <p:cTn id="16" dur="20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7" dur="20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par>
                          <p:cTn id="18" fill="hold">
                            <p:stCondLst>
                              <p:cond delay="6000"/>
                            </p:stCondLst>
                            <p:childTnLst>
                              <p:par>
                                <p:cTn id="19" presetID="2" presetClass="entr" presetSubtype="4" fill="hold" nodeType="after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 calcmode="lin" valueType="num">
                                      <p:cBhvr additive="base">
                                        <p:cTn id="21" dur="20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2" dur="20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par>
                          <p:cTn id="23" fill="hold">
                            <p:stCondLst>
                              <p:cond delay="8000"/>
                            </p:stCondLst>
                            <p:childTnLst>
                              <p:par>
                                <p:cTn id="24" presetID="8" presetClass="entr" presetSubtype="16" fill="hold" nodeType="afterEffect">
                                  <p:stCondLst>
                                    <p:cond delay="0"/>
                                  </p:stCondLst>
                                  <p:childTnLst>
                                    <p:set>
                                      <p:cBhvr>
                                        <p:cTn id="25" dur="1" fill="hold">
                                          <p:stCondLst>
                                            <p:cond delay="0"/>
                                          </p:stCondLst>
                                        </p:cTn>
                                        <p:tgtEl>
                                          <p:spTgt spid="4"/>
                                        </p:tgtEl>
                                        <p:attrNameLst>
                                          <p:attrName>style.visibility</p:attrName>
                                        </p:attrNameLst>
                                      </p:cBhvr>
                                      <p:to>
                                        <p:strVal val="visible"/>
                                      </p:to>
                                    </p:set>
                                    <p:animEffect transition="in" filter="diamond(in)">
                                      <p:cBhvr>
                                        <p:cTn id="26" dur="2000"/>
                                        <p:tgtEl>
                                          <p:spTgt spid="4"/>
                                        </p:tgtEl>
                                      </p:cBhvr>
                                    </p:animEffect>
                                  </p:childTnLst>
                                </p:cTn>
                              </p:par>
                            </p:childTnLst>
                          </p:cTn>
                        </p:par>
                        <p:par>
                          <p:cTn id="27" fill="hold">
                            <p:stCondLst>
                              <p:cond delay="10000"/>
                            </p:stCondLst>
                            <p:childTnLst>
                              <p:par>
                                <p:cTn id="28" presetID="8" presetClass="entr" presetSubtype="16" fill="hold" nodeType="afterEffect">
                                  <p:stCondLst>
                                    <p:cond delay="0"/>
                                  </p:stCondLst>
                                  <p:childTnLst>
                                    <p:set>
                                      <p:cBhvr>
                                        <p:cTn id="29" dur="1" fill="hold">
                                          <p:stCondLst>
                                            <p:cond delay="0"/>
                                          </p:stCondLst>
                                        </p:cTn>
                                        <p:tgtEl>
                                          <p:spTgt spid="5"/>
                                        </p:tgtEl>
                                        <p:attrNameLst>
                                          <p:attrName>style.visibility</p:attrName>
                                        </p:attrNameLst>
                                      </p:cBhvr>
                                      <p:to>
                                        <p:strVal val="visible"/>
                                      </p:to>
                                    </p:set>
                                    <p:animEffect transition="in" filter="diamond(in)">
                                      <p:cBhvr>
                                        <p:cTn id="30" dur="2000"/>
                                        <p:tgtEl>
                                          <p:spTgt spid="5"/>
                                        </p:tgtEl>
                                      </p:cBhvr>
                                    </p:animEffect>
                                  </p:childTnLst>
                                </p:cTn>
                              </p:par>
                            </p:childTnLst>
                          </p:cTn>
                        </p:par>
                        <p:par>
                          <p:cTn id="31" fill="hold">
                            <p:stCondLst>
                              <p:cond delay="12000"/>
                            </p:stCondLst>
                            <p:childTnLst>
                              <p:par>
                                <p:cTn id="32" presetID="2" presetClass="entr" presetSubtype="4" fill="hold" grpId="0" nodeType="afterEffect">
                                  <p:stCondLst>
                                    <p:cond delay="0"/>
                                  </p:stCondLst>
                                  <p:childTnLst>
                                    <p:set>
                                      <p:cBhvr>
                                        <p:cTn id="33" dur="1" fill="hold">
                                          <p:stCondLst>
                                            <p:cond delay="0"/>
                                          </p:stCondLst>
                                        </p:cTn>
                                        <p:tgtEl>
                                          <p:spTgt spid="6"/>
                                        </p:tgtEl>
                                        <p:attrNameLst>
                                          <p:attrName>style.visibility</p:attrName>
                                        </p:attrNameLst>
                                      </p:cBhvr>
                                      <p:to>
                                        <p:strVal val="visible"/>
                                      </p:to>
                                    </p:set>
                                    <p:anim calcmode="lin" valueType="num">
                                      <p:cBhvr additive="base">
                                        <p:cTn id="34" dur="2000" fill="hold"/>
                                        <p:tgtEl>
                                          <p:spTgt spid="6"/>
                                        </p:tgtEl>
                                        <p:attrNameLst>
                                          <p:attrName>ppt_x</p:attrName>
                                        </p:attrNameLst>
                                      </p:cBhvr>
                                      <p:tavLst>
                                        <p:tav tm="0">
                                          <p:val>
                                            <p:strVal val="#ppt_x"/>
                                          </p:val>
                                        </p:tav>
                                        <p:tav tm="100000">
                                          <p:val>
                                            <p:strVal val="#ppt_x"/>
                                          </p:val>
                                        </p:tav>
                                      </p:tavLst>
                                    </p:anim>
                                    <p:anim calcmode="lin" valueType="num">
                                      <p:cBhvr additive="base">
                                        <p:cTn id="35" dur="20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6"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33400" y="457200"/>
            <a:ext cx="7851648" cy="838200"/>
          </a:xfrm>
        </p:spPr>
        <p:txBody>
          <a:bodyPr>
            <a:normAutofit fontScale="90000"/>
          </a:bodyPr>
          <a:lstStyle/>
          <a:p>
            <a:pPr algn="l"/>
            <a:r>
              <a:rPr lang="en-US" dirty="0" smtClean="0"/>
              <a:t>Topics to Discuss</a:t>
            </a:r>
            <a:endParaRPr lang="en-US" dirty="0"/>
          </a:p>
        </p:txBody>
      </p:sp>
      <p:sp>
        <p:nvSpPr>
          <p:cNvPr id="3" name="Subtitle 2"/>
          <p:cNvSpPr>
            <a:spLocks noGrp="1"/>
          </p:cNvSpPr>
          <p:nvPr>
            <p:ph type="subTitle" idx="1"/>
          </p:nvPr>
        </p:nvSpPr>
        <p:spPr>
          <a:xfrm>
            <a:off x="533400" y="1447800"/>
            <a:ext cx="7854696" cy="5181600"/>
          </a:xfrm>
        </p:spPr>
        <p:txBody>
          <a:bodyPr>
            <a:normAutofit fontScale="92500" lnSpcReduction="20000"/>
          </a:bodyPr>
          <a:lstStyle/>
          <a:p>
            <a:pPr algn="l">
              <a:buFont typeface="Arial" pitchFamily="34" charset="0"/>
              <a:buChar char="•"/>
            </a:pPr>
            <a:r>
              <a:rPr lang="en-US" sz="3000" dirty="0" smtClean="0">
                <a:latin typeface="+mj-lt"/>
              </a:rPr>
              <a:t>  </a:t>
            </a:r>
            <a:r>
              <a:rPr lang="en-US" sz="3000" dirty="0" smtClean="0">
                <a:effectLst>
                  <a:outerShdw blurRad="38100" dist="38100" dir="2700000" algn="tl">
                    <a:srgbClr val="000000">
                      <a:alpha val="43137"/>
                    </a:srgbClr>
                  </a:outerShdw>
                </a:effectLst>
                <a:latin typeface="+mj-lt"/>
              </a:rPr>
              <a:t>Energy</a:t>
            </a:r>
          </a:p>
          <a:p>
            <a:pPr lvl="1" algn="l">
              <a:buFont typeface="Arial" pitchFamily="34" charset="0"/>
              <a:buChar char="•"/>
            </a:pPr>
            <a:r>
              <a:rPr lang="en-US" sz="3000" dirty="0" smtClean="0">
                <a:effectLst>
                  <a:outerShdw blurRad="38100" dist="38100" dir="2700000" algn="tl">
                    <a:srgbClr val="000000">
                      <a:alpha val="43137"/>
                    </a:srgbClr>
                  </a:outerShdw>
                </a:effectLst>
                <a:latin typeface="+mj-lt"/>
              </a:rPr>
              <a:t>  Energy around us</a:t>
            </a:r>
          </a:p>
          <a:p>
            <a:pPr lvl="1" algn="l">
              <a:buFont typeface="Arial" pitchFamily="34" charset="0"/>
              <a:buChar char="•"/>
            </a:pPr>
            <a:r>
              <a:rPr lang="en-US" sz="3000" dirty="0" smtClean="0">
                <a:effectLst>
                  <a:outerShdw blurRad="38100" dist="38100" dir="2700000" algn="tl">
                    <a:srgbClr val="000000">
                      <a:alpha val="43137"/>
                    </a:srgbClr>
                  </a:outerShdw>
                </a:effectLst>
                <a:latin typeface="+mj-lt"/>
              </a:rPr>
              <a:t>  Forms of  energy</a:t>
            </a:r>
          </a:p>
          <a:p>
            <a:pPr lvl="1" algn="l">
              <a:buFont typeface="Arial" pitchFamily="34" charset="0"/>
              <a:buChar char="•"/>
            </a:pPr>
            <a:r>
              <a:rPr lang="en-US" sz="3000" dirty="0" smtClean="0">
                <a:effectLst>
                  <a:outerShdw blurRad="38100" dist="38100" dir="2700000" algn="tl">
                    <a:srgbClr val="000000">
                      <a:alpha val="43137"/>
                    </a:srgbClr>
                  </a:outerShdw>
                </a:effectLst>
                <a:latin typeface="+mj-lt"/>
              </a:rPr>
              <a:t>  Sources of energy</a:t>
            </a:r>
          </a:p>
          <a:p>
            <a:pPr algn="l">
              <a:buFont typeface="Arial" pitchFamily="34" charset="0"/>
              <a:buChar char="•"/>
            </a:pPr>
            <a:r>
              <a:rPr lang="en-US" sz="3000" dirty="0" smtClean="0">
                <a:effectLst>
                  <a:outerShdw blurRad="38100" dist="38100" dir="2700000" algn="tl">
                    <a:srgbClr val="000000">
                      <a:alpha val="43137"/>
                    </a:srgbClr>
                  </a:outerShdw>
                </a:effectLst>
                <a:latin typeface="+mj-lt"/>
              </a:rPr>
              <a:t>  Transformation of Energy</a:t>
            </a:r>
          </a:p>
          <a:p>
            <a:pPr algn="l">
              <a:buFont typeface="Arial" pitchFamily="34" charset="0"/>
              <a:buChar char="•"/>
            </a:pPr>
            <a:r>
              <a:rPr lang="en-US" sz="3000" dirty="0" smtClean="0">
                <a:effectLst>
                  <a:outerShdw blurRad="38100" dist="38100" dir="2700000" algn="tl">
                    <a:srgbClr val="000000">
                      <a:alpha val="43137"/>
                    </a:srgbClr>
                  </a:outerShdw>
                </a:effectLst>
                <a:latin typeface="+mj-lt"/>
              </a:rPr>
              <a:t>  Transfer  of Energy</a:t>
            </a:r>
          </a:p>
          <a:p>
            <a:pPr lvl="1" algn="l">
              <a:buFont typeface="Arial" pitchFamily="34" charset="0"/>
              <a:buChar char="•"/>
            </a:pPr>
            <a:r>
              <a:rPr lang="en-US" sz="3000" dirty="0" smtClean="0">
                <a:effectLst>
                  <a:outerShdw blurRad="38100" dist="38100" dir="2700000" algn="tl">
                    <a:srgbClr val="000000">
                      <a:alpha val="43137"/>
                    </a:srgbClr>
                  </a:outerShdw>
                </a:effectLst>
                <a:latin typeface="+mj-lt"/>
              </a:rPr>
              <a:t>  Transfer of Heat</a:t>
            </a:r>
          </a:p>
          <a:p>
            <a:pPr lvl="1" algn="l">
              <a:buFont typeface="Arial" pitchFamily="34" charset="0"/>
              <a:buChar char="•"/>
            </a:pPr>
            <a:r>
              <a:rPr lang="en-US" sz="3000" dirty="0" smtClean="0">
                <a:effectLst>
                  <a:outerShdw blurRad="38100" dist="38100" dir="2700000" algn="tl">
                    <a:srgbClr val="000000">
                      <a:alpha val="43137"/>
                    </a:srgbClr>
                  </a:outerShdw>
                </a:effectLst>
                <a:latin typeface="+mj-lt"/>
              </a:rPr>
              <a:t>  Transfer of light</a:t>
            </a:r>
          </a:p>
          <a:p>
            <a:pPr algn="l">
              <a:buFont typeface="Arial" pitchFamily="34" charset="0"/>
              <a:buChar char="•"/>
            </a:pPr>
            <a:r>
              <a:rPr lang="en-US" sz="3000" dirty="0" smtClean="0">
                <a:effectLst>
                  <a:outerShdw blurRad="38100" dist="38100" dir="2700000" algn="tl">
                    <a:srgbClr val="000000">
                      <a:alpha val="43137"/>
                    </a:srgbClr>
                  </a:outerShdw>
                </a:effectLst>
                <a:latin typeface="+mj-lt"/>
              </a:rPr>
              <a:t>  Proper Use and Saving Energy</a:t>
            </a:r>
          </a:p>
          <a:p>
            <a:pPr algn="l">
              <a:buFont typeface="Arial" pitchFamily="34" charset="0"/>
              <a:buChar char="•"/>
            </a:pPr>
            <a:r>
              <a:rPr lang="en-US" sz="3000" dirty="0" smtClean="0">
                <a:effectLst>
                  <a:outerShdw blurRad="38100" dist="38100" dir="2700000" algn="tl">
                    <a:srgbClr val="000000">
                      <a:alpha val="43137"/>
                    </a:srgbClr>
                  </a:outerShdw>
                </a:effectLst>
                <a:latin typeface="+mj-lt"/>
              </a:rPr>
              <a:t>  Structure of Matter</a:t>
            </a:r>
          </a:p>
          <a:p>
            <a:pPr lvl="1" algn="l">
              <a:buFont typeface="Arial" pitchFamily="34" charset="0"/>
              <a:buChar char="•"/>
            </a:pPr>
            <a:r>
              <a:rPr lang="en-US" sz="3000" dirty="0" smtClean="0">
                <a:effectLst>
                  <a:outerShdw blurRad="38100" dist="38100" dir="2700000" algn="tl">
                    <a:srgbClr val="000000">
                      <a:alpha val="43137"/>
                    </a:srgbClr>
                  </a:outerShdw>
                </a:effectLst>
                <a:latin typeface="+mj-lt"/>
              </a:rPr>
              <a:t>  What makes up a matter</a:t>
            </a:r>
          </a:p>
          <a:p>
            <a:pPr lvl="1" algn="l">
              <a:buFont typeface="Arial" pitchFamily="34" charset="0"/>
              <a:buChar char="•"/>
            </a:pPr>
            <a:r>
              <a:rPr lang="en-US" sz="3000" dirty="0" smtClean="0">
                <a:effectLst>
                  <a:outerShdw blurRad="38100" dist="38100" dir="2700000" algn="tl">
                    <a:srgbClr val="000000">
                      <a:alpha val="43137"/>
                    </a:srgbClr>
                  </a:outerShdw>
                </a:effectLst>
                <a:latin typeface="+mj-lt"/>
              </a:rPr>
              <a:t>  States of matter </a:t>
            </a:r>
          </a:p>
          <a:p>
            <a:pPr algn="l"/>
            <a:endParaRPr lang="en-US" dirty="0"/>
          </a:p>
        </p:txBody>
      </p:sp>
    </p:spTree>
  </p:cSld>
  <p:clrMapOvr>
    <a:masterClrMapping/>
  </p:clrMapOvr>
  <p:transition>
    <p:wedg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1000" fill="hold"/>
                                        <p:tgtEl>
                                          <p:spTgt spid="2"/>
                                        </p:tgtEl>
                                        <p:attrNameLst>
                                          <p:attrName>ppt_x</p:attrName>
                                        </p:attrNameLst>
                                      </p:cBhvr>
                                      <p:tavLst>
                                        <p:tav tm="0">
                                          <p:val>
                                            <p:strVal val="0-#ppt_w/2"/>
                                          </p:val>
                                        </p:tav>
                                        <p:tav tm="100000">
                                          <p:val>
                                            <p:strVal val="#ppt_x"/>
                                          </p:val>
                                        </p:tav>
                                      </p:tavLst>
                                    </p:anim>
                                    <p:anim calcmode="lin" valueType="num">
                                      <p:cBhvr additive="base">
                                        <p:cTn id="8" dur="1000" fill="hold"/>
                                        <p:tgtEl>
                                          <p:spTgt spid="2"/>
                                        </p:tgtEl>
                                        <p:attrNameLst>
                                          <p:attrName>ppt_y</p:attrName>
                                        </p:attrNameLst>
                                      </p:cBhvr>
                                      <p:tavLst>
                                        <p:tav tm="0">
                                          <p:val>
                                            <p:strVal val="#ppt_y"/>
                                          </p:val>
                                        </p:tav>
                                        <p:tav tm="100000">
                                          <p:val>
                                            <p:strVal val="#ppt_y"/>
                                          </p:val>
                                        </p:tav>
                                      </p:tavLst>
                                    </p:anim>
                                  </p:childTnLst>
                                </p:cTn>
                              </p:par>
                            </p:childTnLst>
                          </p:cTn>
                        </p:par>
                        <p:par>
                          <p:cTn id="9" fill="hold">
                            <p:stCondLst>
                              <p:cond delay="1000"/>
                            </p:stCondLst>
                            <p:childTnLst>
                              <p:par>
                                <p:cTn id="10" presetID="4" presetClass="entr" presetSubtype="16" fill="hold" nodeType="after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box(in)">
                                      <p:cBhvr>
                                        <p:cTn id="12" dur="1000"/>
                                        <p:tgtEl>
                                          <p:spTgt spid="3">
                                            <p:txEl>
                                              <p:pRg st="0" end="0"/>
                                            </p:txEl>
                                          </p:spTgt>
                                        </p:tgtEl>
                                      </p:cBhvr>
                                    </p:animEffect>
                                  </p:childTnLst>
                                </p:cTn>
                              </p:par>
                            </p:childTnLst>
                          </p:cTn>
                        </p:par>
                        <p:par>
                          <p:cTn id="13" fill="hold">
                            <p:stCondLst>
                              <p:cond delay="2000"/>
                            </p:stCondLst>
                            <p:childTnLst>
                              <p:par>
                                <p:cTn id="14" presetID="4" presetClass="entr" presetSubtype="16" fill="hold" nodeType="afterEffect">
                                  <p:stCondLst>
                                    <p:cond delay="0"/>
                                  </p:stCondLst>
                                  <p:childTnLst>
                                    <p:set>
                                      <p:cBhvr>
                                        <p:cTn id="15" dur="1" fill="hold">
                                          <p:stCondLst>
                                            <p:cond delay="0"/>
                                          </p:stCondLst>
                                        </p:cTn>
                                        <p:tgtEl>
                                          <p:spTgt spid="3">
                                            <p:txEl>
                                              <p:pRg st="1" end="1"/>
                                            </p:txEl>
                                          </p:spTgt>
                                        </p:tgtEl>
                                        <p:attrNameLst>
                                          <p:attrName>style.visibility</p:attrName>
                                        </p:attrNameLst>
                                      </p:cBhvr>
                                      <p:to>
                                        <p:strVal val="visible"/>
                                      </p:to>
                                    </p:set>
                                    <p:animEffect transition="in" filter="box(in)">
                                      <p:cBhvr>
                                        <p:cTn id="16" dur="1000"/>
                                        <p:tgtEl>
                                          <p:spTgt spid="3">
                                            <p:txEl>
                                              <p:pRg st="1" end="1"/>
                                            </p:txEl>
                                          </p:spTgt>
                                        </p:tgtEl>
                                      </p:cBhvr>
                                    </p:animEffect>
                                  </p:childTnLst>
                                </p:cTn>
                              </p:par>
                            </p:childTnLst>
                          </p:cTn>
                        </p:par>
                        <p:par>
                          <p:cTn id="17" fill="hold">
                            <p:stCondLst>
                              <p:cond delay="3000"/>
                            </p:stCondLst>
                            <p:childTnLst>
                              <p:par>
                                <p:cTn id="18" presetID="4" presetClass="entr" presetSubtype="16" fill="hold" nodeType="afterEffect">
                                  <p:stCondLst>
                                    <p:cond delay="0"/>
                                  </p:stCondLst>
                                  <p:childTnLst>
                                    <p:set>
                                      <p:cBhvr>
                                        <p:cTn id="19" dur="1" fill="hold">
                                          <p:stCondLst>
                                            <p:cond delay="0"/>
                                          </p:stCondLst>
                                        </p:cTn>
                                        <p:tgtEl>
                                          <p:spTgt spid="3">
                                            <p:txEl>
                                              <p:pRg st="2" end="2"/>
                                            </p:txEl>
                                          </p:spTgt>
                                        </p:tgtEl>
                                        <p:attrNameLst>
                                          <p:attrName>style.visibility</p:attrName>
                                        </p:attrNameLst>
                                      </p:cBhvr>
                                      <p:to>
                                        <p:strVal val="visible"/>
                                      </p:to>
                                    </p:set>
                                    <p:animEffect transition="in" filter="box(in)">
                                      <p:cBhvr>
                                        <p:cTn id="20" dur="1000"/>
                                        <p:tgtEl>
                                          <p:spTgt spid="3">
                                            <p:txEl>
                                              <p:pRg st="2" end="2"/>
                                            </p:txEl>
                                          </p:spTgt>
                                        </p:tgtEl>
                                      </p:cBhvr>
                                    </p:animEffect>
                                  </p:childTnLst>
                                </p:cTn>
                              </p:par>
                            </p:childTnLst>
                          </p:cTn>
                        </p:par>
                        <p:par>
                          <p:cTn id="21" fill="hold">
                            <p:stCondLst>
                              <p:cond delay="4000"/>
                            </p:stCondLst>
                            <p:childTnLst>
                              <p:par>
                                <p:cTn id="22" presetID="4" presetClass="entr" presetSubtype="16" fill="hold" nodeType="afterEffect">
                                  <p:stCondLst>
                                    <p:cond delay="0"/>
                                  </p:stCondLst>
                                  <p:childTnLst>
                                    <p:set>
                                      <p:cBhvr>
                                        <p:cTn id="23" dur="1" fill="hold">
                                          <p:stCondLst>
                                            <p:cond delay="0"/>
                                          </p:stCondLst>
                                        </p:cTn>
                                        <p:tgtEl>
                                          <p:spTgt spid="3">
                                            <p:txEl>
                                              <p:pRg st="3" end="3"/>
                                            </p:txEl>
                                          </p:spTgt>
                                        </p:tgtEl>
                                        <p:attrNameLst>
                                          <p:attrName>style.visibility</p:attrName>
                                        </p:attrNameLst>
                                      </p:cBhvr>
                                      <p:to>
                                        <p:strVal val="visible"/>
                                      </p:to>
                                    </p:set>
                                    <p:animEffect transition="in" filter="box(in)">
                                      <p:cBhvr>
                                        <p:cTn id="24" dur="1000"/>
                                        <p:tgtEl>
                                          <p:spTgt spid="3">
                                            <p:txEl>
                                              <p:pRg st="3" end="3"/>
                                            </p:txEl>
                                          </p:spTgt>
                                        </p:tgtEl>
                                      </p:cBhvr>
                                    </p:animEffect>
                                  </p:childTnLst>
                                </p:cTn>
                              </p:par>
                            </p:childTnLst>
                          </p:cTn>
                        </p:par>
                        <p:par>
                          <p:cTn id="25" fill="hold">
                            <p:stCondLst>
                              <p:cond delay="5000"/>
                            </p:stCondLst>
                            <p:childTnLst>
                              <p:par>
                                <p:cTn id="26" presetID="4" presetClass="entr" presetSubtype="16" fill="hold" nodeType="afterEffect">
                                  <p:stCondLst>
                                    <p:cond delay="0"/>
                                  </p:stCondLst>
                                  <p:childTnLst>
                                    <p:set>
                                      <p:cBhvr>
                                        <p:cTn id="27" dur="1" fill="hold">
                                          <p:stCondLst>
                                            <p:cond delay="0"/>
                                          </p:stCondLst>
                                        </p:cTn>
                                        <p:tgtEl>
                                          <p:spTgt spid="3">
                                            <p:txEl>
                                              <p:pRg st="4" end="4"/>
                                            </p:txEl>
                                          </p:spTgt>
                                        </p:tgtEl>
                                        <p:attrNameLst>
                                          <p:attrName>style.visibility</p:attrName>
                                        </p:attrNameLst>
                                      </p:cBhvr>
                                      <p:to>
                                        <p:strVal val="visible"/>
                                      </p:to>
                                    </p:set>
                                    <p:animEffect transition="in" filter="box(in)">
                                      <p:cBhvr>
                                        <p:cTn id="28" dur="1000"/>
                                        <p:tgtEl>
                                          <p:spTgt spid="3">
                                            <p:txEl>
                                              <p:pRg st="4" end="4"/>
                                            </p:txEl>
                                          </p:spTgt>
                                        </p:tgtEl>
                                      </p:cBhvr>
                                    </p:animEffect>
                                  </p:childTnLst>
                                </p:cTn>
                              </p:par>
                            </p:childTnLst>
                          </p:cTn>
                        </p:par>
                        <p:par>
                          <p:cTn id="29" fill="hold">
                            <p:stCondLst>
                              <p:cond delay="6000"/>
                            </p:stCondLst>
                            <p:childTnLst>
                              <p:par>
                                <p:cTn id="30" presetID="4" presetClass="entr" presetSubtype="16" fill="hold" nodeType="after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box(in)">
                                      <p:cBhvr>
                                        <p:cTn id="32" dur="1000"/>
                                        <p:tgtEl>
                                          <p:spTgt spid="3">
                                            <p:txEl>
                                              <p:pRg st="5" end="5"/>
                                            </p:txEl>
                                          </p:spTgt>
                                        </p:tgtEl>
                                      </p:cBhvr>
                                    </p:animEffect>
                                  </p:childTnLst>
                                </p:cTn>
                              </p:par>
                            </p:childTnLst>
                          </p:cTn>
                        </p:par>
                        <p:par>
                          <p:cTn id="33" fill="hold">
                            <p:stCondLst>
                              <p:cond delay="7000"/>
                            </p:stCondLst>
                            <p:childTnLst>
                              <p:par>
                                <p:cTn id="34" presetID="4" presetClass="entr" presetSubtype="16" fill="hold" nodeType="afterEffect">
                                  <p:stCondLst>
                                    <p:cond delay="0"/>
                                  </p:stCondLst>
                                  <p:childTnLst>
                                    <p:set>
                                      <p:cBhvr>
                                        <p:cTn id="35" dur="1" fill="hold">
                                          <p:stCondLst>
                                            <p:cond delay="0"/>
                                          </p:stCondLst>
                                        </p:cTn>
                                        <p:tgtEl>
                                          <p:spTgt spid="3">
                                            <p:txEl>
                                              <p:pRg st="6" end="6"/>
                                            </p:txEl>
                                          </p:spTgt>
                                        </p:tgtEl>
                                        <p:attrNameLst>
                                          <p:attrName>style.visibility</p:attrName>
                                        </p:attrNameLst>
                                      </p:cBhvr>
                                      <p:to>
                                        <p:strVal val="visible"/>
                                      </p:to>
                                    </p:set>
                                    <p:animEffect transition="in" filter="box(in)">
                                      <p:cBhvr>
                                        <p:cTn id="36" dur="1000"/>
                                        <p:tgtEl>
                                          <p:spTgt spid="3">
                                            <p:txEl>
                                              <p:pRg st="6" end="6"/>
                                            </p:txEl>
                                          </p:spTgt>
                                        </p:tgtEl>
                                      </p:cBhvr>
                                    </p:animEffect>
                                  </p:childTnLst>
                                </p:cTn>
                              </p:par>
                            </p:childTnLst>
                          </p:cTn>
                        </p:par>
                        <p:par>
                          <p:cTn id="37" fill="hold">
                            <p:stCondLst>
                              <p:cond delay="8000"/>
                            </p:stCondLst>
                            <p:childTnLst>
                              <p:par>
                                <p:cTn id="38" presetID="4" presetClass="entr" presetSubtype="16" fill="hold" nodeType="afterEffect">
                                  <p:stCondLst>
                                    <p:cond delay="0"/>
                                  </p:stCondLst>
                                  <p:childTnLst>
                                    <p:set>
                                      <p:cBhvr>
                                        <p:cTn id="39" dur="1" fill="hold">
                                          <p:stCondLst>
                                            <p:cond delay="0"/>
                                          </p:stCondLst>
                                        </p:cTn>
                                        <p:tgtEl>
                                          <p:spTgt spid="3">
                                            <p:txEl>
                                              <p:pRg st="7" end="7"/>
                                            </p:txEl>
                                          </p:spTgt>
                                        </p:tgtEl>
                                        <p:attrNameLst>
                                          <p:attrName>style.visibility</p:attrName>
                                        </p:attrNameLst>
                                      </p:cBhvr>
                                      <p:to>
                                        <p:strVal val="visible"/>
                                      </p:to>
                                    </p:set>
                                    <p:animEffect transition="in" filter="box(in)">
                                      <p:cBhvr>
                                        <p:cTn id="40" dur="1000"/>
                                        <p:tgtEl>
                                          <p:spTgt spid="3">
                                            <p:txEl>
                                              <p:pRg st="7" end="7"/>
                                            </p:txEl>
                                          </p:spTgt>
                                        </p:tgtEl>
                                      </p:cBhvr>
                                    </p:animEffect>
                                  </p:childTnLst>
                                </p:cTn>
                              </p:par>
                            </p:childTnLst>
                          </p:cTn>
                        </p:par>
                        <p:par>
                          <p:cTn id="41" fill="hold">
                            <p:stCondLst>
                              <p:cond delay="9000"/>
                            </p:stCondLst>
                            <p:childTnLst>
                              <p:par>
                                <p:cTn id="42" presetID="4" presetClass="entr" presetSubtype="16" fill="hold" nodeType="afterEffect">
                                  <p:stCondLst>
                                    <p:cond delay="0"/>
                                  </p:stCondLst>
                                  <p:childTnLst>
                                    <p:set>
                                      <p:cBhvr>
                                        <p:cTn id="43" dur="1" fill="hold">
                                          <p:stCondLst>
                                            <p:cond delay="0"/>
                                          </p:stCondLst>
                                        </p:cTn>
                                        <p:tgtEl>
                                          <p:spTgt spid="3">
                                            <p:txEl>
                                              <p:pRg st="8" end="8"/>
                                            </p:txEl>
                                          </p:spTgt>
                                        </p:tgtEl>
                                        <p:attrNameLst>
                                          <p:attrName>style.visibility</p:attrName>
                                        </p:attrNameLst>
                                      </p:cBhvr>
                                      <p:to>
                                        <p:strVal val="visible"/>
                                      </p:to>
                                    </p:set>
                                    <p:animEffect transition="in" filter="box(in)">
                                      <p:cBhvr>
                                        <p:cTn id="44" dur="1000"/>
                                        <p:tgtEl>
                                          <p:spTgt spid="3">
                                            <p:txEl>
                                              <p:pRg st="8" end="8"/>
                                            </p:txEl>
                                          </p:spTgt>
                                        </p:tgtEl>
                                      </p:cBhvr>
                                    </p:animEffect>
                                  </p:childTnLst>
                                </p:cTn>
                              </p:par>
                            </p:childTnLst>
                          </p:cTn>
                        </p:par>
                        <p:par>
                          <p:cTn id="45" fill="hold">
                            <p:stCondLst>
                              <p:cond delay="10000"/>
                            </p:stCondLst>
                            <p:childTnLst>
                              <p:par>
                                <p:cTn id="46" presetID="4" presetClass="entr" presetSubtype="16" fill="hold" nodeType="afterEffect">
                                  <p:stCondLst>
                                    <p:cond delay="0"/>
                                  </p:stCondLst>
                                  <p:childTnLst>
                                    <p:set>
                                      <p:cBhvr>
                                        <p:cTn id="47" dur="1" fill="hold">
                                          <p:stCondLst>
                                            <p:cond delay="0"/>
                                          </p:stCondLst>
                                        </p:cTn>
                                        <p:tgtEl>
                                          <p:spTgt spid="3">
                                            <p:txEl>
                                              <p:pRg st="9" end="9"/>
                                            </p:txEl>
                                          </p:spTgt>
                                        </p:tgtEl>
                                        <p:attrNameLst>
                                          <p:attrName>style.visibility</p:attrName>
                                        </p:attrNameLst>
                                      </p:cBhvr>
                                      <p:to>
                                        <p:strVal val="visible"/>
                                      </p:to>
                                    </p:set>
                                    <p:animEffect transition="in" filter="box(in)">
                                      <p:cBhvr>
                                        <p:cTn id="48" dur="1000"/>
                                        <p:tgtEl>
                                          <p:spTgt spid="3">
                                            <p:txEl>
                                              <p:pRg st="9" end="9"/>
                                            </p:txEl>
                                          </p:spTgt>
                                        </p:tgtEl>
                                      </p:cBhvr>
                                    </p:animEffect>
                                  </p:childTnLst>
                                </p:cTn>
                              </p:par>
                            </p:childTnLst>
                          </p:cTn>
                        </p:par>
                        <p:par>
                          <p:cTn id="49" fill="hold">
                            <p:stCondLst>
                              <p:cond delay="11000"/>
                            </p:stCondLst>
                            <p:childTnLst>
                              <p:par>
                                <p:cTn id="50" presetID="4" presetClass="entr" presetSubtype="16" fill="hold" nodeType="afterEffect">
                                  <p:stCondLst>
                                    <p:cond delay="0"/>
                                  </p:stCondLst>
                                  <p:childTnLst>
                                    <p:set>
                                      <p:cBhvr>
                                        <p:cTn id="51" dur="1" fill="hold">
                                          <p:stCondLst>
                                            <p:cond delay="0"/>
                                          </p:stCondLst>
                                        </p:cTn>
                                        <p:tgtEl>
                                          <p:spTgt spid="3">
                                            <p:txEl>
                                              <p:pRg st="10" end="10"/>
                                            </p:txEl>
                                          </p:spTgt>
                                        </p:tgtEl>
                                        <p:attrNameLst>
                                          <p:attrName>style.visibility</p:attrName>
                                        </p:attrNameLst>
                                      </p:cBhvr>
                                      <p:to>
                                        <p:strVal val="visible"/>
                                      </p:to>
                                    </p:set>
                                    <p:animEffect transition="in" filter="box(in)">
                                      <p:cBhvr>
                                        <p:cTn id="52" dur="1000"/>
                                        <p:tgtEl>
                                          <p:spTgt spid="3">
                                            <p:txEl>
                                              <p:pRg st="10" end="10"/>
                                            </p:txEl>
                                          </p:spTgt>
                                        </p:tgtEl>
                                      </p:cBhvr>
                                    </p:animEffect>
                                  </p:childTnLst>
                                </p:cTn>
                              </p:par>
                            </p:childTnLst>
                          </p:cTn>
                        </p:par>
                        <p:par>
                          <p:cTn id="53" fill="hold">
                            <p:stCondLst>
                              <p:cond delay="12000"/>
                            </p:stCondLst>
                            <p:childTnLst>
                              <p:par>
                                <p:cTn id="54" presetID="4" presetClass="entr" presetSubtype="16" fill="hold" nodeType="afterEffect">
                                  <p:stCondLst>
                                    <p:cond delay="0"/>
                                  </p:stCondLst>
                                  <p:childTnLst>
                                    <p:set>
                                      <p:cBhvr>
                                        <p:cTn id="55" dur="1" fill="hold">
                                          <p:stCondLst>
                                            <p:cond delay="0"/>
                                          </p:stCondLst>
                                        </p:cTn>
                                        <p:tgtEl>
                                          <p:spTgt spid="3">
                                            <p:txEl>
                                              <p:pRg st="11" end="11"/>
                                            </p:txEl>
                                          </p:spTgt>
                                        </p:tgtEl>
                                        <p:attrNameLst>
                                          <p:attrName>style.visibility</p:attrName>
                                        </p:attrNameLst>
                                      </p:cBhvr>
                                      <p:to>
                                        <p:strVal val="visible"/>
                                      </p:to>
                                    </p:set>
                                    <p:animEffect transition="in" filter="box(in)">
                                      <p:cBhvr>
                                        <p:cTn id="56" dur="1000"/>
                                        <p:tgtEl>
                                          <p:spTgt spid="3">
                                            <p:txEl>
                                              <p:pRg st="11" end="1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685800"/>
            <a:ext cx="8229600" cy="704088"/>
          </a:xfrm>
        </p:spPr>
        <p:txBody>
          <a:bodyPr>
            <a:normAutofit fontScale="90000"/>
          </a:bodyPr>
          <a:lstStyle/>
          <a:p>
            <a:r>
              <a:rPr lang="en-US" dirty="0" smtClean="0"/>
              <a:t>2. Structure of Matter</a:t>
            </a:r>
            <a:br>
              <a:rPr lang="en-US" dirty="0" smtClean="0"/>
            </a:br>
            <a:r>
              <a:rPr lang="en-US" dirty="0" smtClean="0"/>
              <a:t>                </a:t>
            </a:r>
            <a:r>
              <a:rPr lang="en-US" dirty="0" smtClean="0">
                <a:solidFill>
                  <a:srgbClr val="00B0F0"/>
                </a:solidFill>
              </a:rPr>
              <a:t>State of Matter</a:t>
            </a:r>
            <a:endParaRPr lang="en-US" dirty="0">
              <a:solidFill>
                <a:srgbClr val="00B0F0"/>
              </a:solidFill>
            </a:endParaRPr>
          </a:p>
        </p:txBody>
      </p:sp>
      <p:sp>
        <p:nvSpPr>
          <p:cNvPr id="3" name="Content Placeholder 2"/>
          <p:cNvSpPr>
            <a:spLocks noGrp="1"/>
          </p:cNvSpPr>
          <p:nvPr>
            <p:ph idx="1"/>
          </p:nvPr>
        </p:nvSpPr>
        <p:spPr>
          <a:xfrm>
            <a:off x="304800" y="1371600"/>
            <a:ext cx="8839200" cy="5486400"/>
          </a:xfrm>
        </p:spPr>
        <p:txBody>
          <a:bodyPr/>
          <a:lstStyle/>
          <a:p>
            <a:r>
              <a:rPr lang="en-US" b="1" dirty="0" smtClean="0">
                <a:latin typeface="+mj-lt"/>
              </a:rPr>
              <a:t>Matter can exist in three states such as</a:t>
            </a:r>
            <a:r>
              <a:rPr lang="en-US" dirty="0" smtClean="0">
                <a:latin typeface="+mj-lt"/>
              </a:rPr>
              <a:t> </a:t>
            </a:r>
          </a:p>
          <a:p>
            <a:pPr lvl="1"/>
            <a:r>
              <a:rPr lang="en-US" dirty="0" smtClean="0">
                <a:latin typeface="+mj-lt"/>
              </a:rPr>
              <a:t>solid</a:t>
            </a:r>
          </a:p>
          <a:p>
            <a:pPr lvl="1"/>
            <a:r>
              <a:rPr lang="en-US" dirty="0" smtClean="0">
                <a:latin typeface="+mj-lt"/>
              </a:rPr>
              <a:t>liquid</a:t>
            </a:r>
          </a:p>
          <a:p>
            <a:pPr lvl="1"/>
            <a:r>
              <a:rPr lang="en-US" dirty="0" smtClean="0">
                <a:latin typeface="+mj-lt"/>
              </a:rPr>
              <a:t>gases</a:t>
            </a:r>
          </a:p>
          <a:p>
            <a:r>
              <a:rPr lang="en-US" b="1" dirty="0" smtClean="0">
                <a:latin typeface="+mj-lt"/>
              </a:rPr>
              <a:t>The state of a matter depends on </a:t>
            </a:r>
          </a:p>
          <a:p>
            <a:pPr lvl="1"/>
            <a:r>
              <a:rPr lang="en-US" dirty="0" smtClean="0">
                <a:latin typeface="+mj-lt"/>
              </a:rPr>
              <a:t>the arrangement of molecules of that matter.</a:t>
            </a:r>
          </a:p>
          <a:p>
            <a:pPr lvl="1"/>
            <a:r>
              <a:rPr lang="en-US" dirty="0" smtClean="0">
                <a:latin typeface="+mj-lt"/>
              </a:rPr>
              <a:t>the bonding between the molecules of that matter. </a:t>
            </a:r>
          </a:p>
        </p:txBody>
      </p:sp>
      <p:pic>
        <p:nvPicPr>
          <p:cNvPr id="4" name="Picture 3" descr="D:\TUKY OFFICE WORK\Tuky Cant.Public\Picture 1\states.png"/>
          <p:cNvPicPr>
            <a:picLocks noChangeAspect="1" noChangeArrowheads="1"/>
          </p:cNvPicPr>
          <p:nvPr/>
        </p:nvPicPr>
        <p:blipFill>
          <a:blip r:embed="rId2" cstate="print"/>
          <a:srcRect r="6579"/>
          <a:stretch>
            <a:fillRect/>
          </a:stretch>
        </p:blipFill>
        <p:spPr bwMode="auto">
          <a:xfrm>
            <a:off x="1447800" y="4495800"/>
            <a:ext cx="5715000" cy="2209799"/>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5" name="Rectangle 4"/>
          <p:cNvSpPr/>
          <p:nvPr/>
        </p:nvSpPr>
        <p:spPr>
          <a:xfrm>
            <a:off x="6477000" y="5029200"/>
            <a:ext cx="685800" cy="12192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ransition>
    <p:wedge/>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990600"/>
            <a:ext cx="8229600" cy="438912"/>
          </a:xfrm>
        </p:spPr>
        <p:txBody>
          <a:bodyPr>
            <a:normAutofit fontScale="90000"/>
          </a:bodyPr>
          <a:lstStyle/>
          <a:p>
            <a:r>
              <a:rPr lang="en-US" dirty="0" smtClean="0"/>
              <a:t>2. Structure of Matter</a:t>
            </a:r>
            <a:br>
              <a:rPr lang="en-US" dirty="0" smtClean="0"/>
            </a:br>
            <a:r>
              <a:rPr lang="en-US" dirty="0" smtClean="0"/>
              <a:t>              </a:t>
            </a:r>
            <a:r>
              <a:rPr lang="en-US" dirty="0" smtClean="0">
                <a:solidFill>
                  <a:srgbClr val="00B0F0"/>
                </a:solidFill>
              </a:rPr>
              <a:t>State of Matter</a:t>
            </a:r>
            <a:endParaRPr lang="en-US" dirty="0"/>
          </a:p>
        </p:txBody>
      </p:sp>
      <p:sp>
        <p:nvSpPr>
          <p:cNvPr id="3" name="Content Placeholder 2"/>
          <p:cNvSpPr>
            <a:spLocks noGrp="1"/>
          </p:cNvSpPr>
          <p:nvPr>
            <p:ph idx="1"/>
          </p:nvPr>
        </p:nvSpPr>
        <p:spPr>
          <a:xfrm>
            <a:off x="0" y="1600200"/>
            <a:ext cx="9144000" cy="5257800"/>
          </a:xfrm>
        </p:spPr>
        <p:txBody>
          <a:bodyPr>
            <a:normAutofit/>
          </a:bodyPr>
          <a:lstStyle/>
          <a:p>
            <a:pPr>
              <a:buNone/>
            </a:pPr>
            <a:r>
              <a:rPr lang="en-US" dirty="0" smtClean="0"/>
              <a:t>	</a:t>
            </a:r>
            <a:r>
              <a:rPr lang="en-US" sz="2800" dirty="0" smtClean="0">
                <a:latin typeface="+mj-lt"/>
              </a:rPr>
              <a:t>Example  :  Water</a:t>
            </a:r>
          </a:p>
          <a:p>
            <a:pPr lvl="1"/>
            <a:r>
              <a:rPr lang="en-US" sz="2800" dirty="0" smtClean="0">
                <a:latin typeface="+mj-lt"/>
              </a:rPr>
              <a:t>Water is a liquid matter.</a:t>
            </a:r>
          </a:p>
          <a:p>
            <a:pPr lvl="1"/>
            <a:r>
              <a:rPr lang="en-US" sz="2800" dirty="0" smtClean="0">
                <a:latin typeface="+mj-lt"/>
              </a:rPr>
              <a:t>It consists innumerable water molecules .</a:t>
            </a:r>
          </a:p>
          <a:p>
            <a:pPr lvl="1">
              <a:buNone/>
            </a:pPr>
            <a:r>
              <a:rPr lang="en-US" sz="3600" dirty="0" smtClean="0">
                <a:solidFill>
                  <a:srgbClr val="C00000"/>
                </a:solidFill>
                <a:latin typeface="+mj-lt"/>
              </a:rPr>
              <a:t>Properties of Different States of Matter:</a:t>
            </a:r>
            <a:endParaRPr lang="en-US" sz="2800" dirty="0" smtClean="0">
              <a:solidFill>
                <a:srgbClr val="C00000"/>
              </a:solidFill>
              <a:latin typeface="+mj-lt"/>
            </a:endParaRPr>
          </a:p>
          <a:p>
            <a:pPr marL="880110" lvl="1" indent="-514350">
              <a:buFont typeface="+mj-lt"/>
              <a:buAutoNum type="arabicPeriod"/>
            </a:pPr>
            <a:r>
              <a:rPr lang="en-US" sz="3200" dirty="0" smtClean="0">
                <a:latin typeface="+mj-lt"/>
              </a:rPr>
              <a:t>Solid(ice):</a:t>
            </a:r>
          </a:p>
          <a:p>
            <a:pPr marL="1154430" lvl="2" indent="-514350">
              <a:buNone/>
            </a:pPr>
            <a:r>
              <a:rPr lang="en-US" sz="2800" dirty="0" err="1" smtClean="0">
                <a:latin typeface="+mj-lt"/>
              </a:rPr>
              <a:t>i</a:t>
            </a:r>
            <a:r>
              <a:rPr lang="en-US" sz="2800" dirty="0" smtClean="0">
                <a:latin typeface="+mj-lt"/>
              </a:rPr>
              <a:t>.	It has definite shape and volume.</a:t>
            </a:r>
          </a:p>
          <a:p>
            <a:pPr marL="1154430" lvl="2" indent="-514350">
              <a:buNone/>
            </a:pPr>
            <a:r>
              <a:rPr lang="en-US" sz="2800" dirty="0" smtClean="0">
                <a:latin typeface="+mj-lt"/>
              </a:rPr>
              <a:t>ii.	In solid,  the molecules are closely</a:t>
            </a:r>
          </a:p>
          <a:p>
            <a:pPr marL="1154430" lvl="2" indent="-514350">
              <a:buNone/>
            </a:pPr>
            <a:r>
              <a:rPr lang="en-US" sz="2800" dirty="0" smtClean="0">
                <a:latin typeface="+mj-lt"/>
              </a:rPr>
              <a:t>       bound to one another in place.</a:t>
            </a:r>
          </a:p>
          <a:p>
            <a:pPr marL="1154430" lvl="2" indent="-514350">
              <a:buNone/>
            </a:pPr>
            <a:r>
              <a:rPr lang="en-US" sz="2800" dirty="0" smtClean="0">
                <a:latin typeface="+mj-lt"/>
              </a:rPr>
              <a:t>iii.	Molecules cannot move about.</a:t>
            </a:r>
          </a:p>
          <a:p>
            <a:pPr marL="1154430" lvl="2" indent="-514350">
              <a:buNone/>
            </a:pPr>
            <a:endParaRPr lang="en-US" dirty="0" smtClean="0">
              <a:latin typeface="+mj-lt"/>
            </a:endParaRPr>
          </a:p>
        </p:txBody>
      </p:sp>
      <p:pic>
        <p:nvPicPr>
          <p:cNvPr id="5" name="Picture 4" descr="4-states-of-matter11.PNG"/>
          <p:cNvPicPr>
            <a:picLocks noChangeAspect="1"/>
          </p:cNvPicPr>
          <p:nvPr/>
        </p:nvPicPr>
        <p:blipFill>
          <a:blip r:embed="rId2" cstate="print"/>
          <a:srcRect t="-131" r="50000" b="50000"/>
          <a:stretch>
            <a:fillRect/>
          </a:stretch>
        </p:blipFill>
        <p:spPr>
          <a:xfrm>
            <a:off x="6209492" y="4038600"/>
            <a:ext cx="2934508" cy="2819400"/>
          </a:xfrm>
          <a:prstGeom prst="rect">
            <a:avLst/>
          </a:prstGeom>
        </p:spPr>
      </p:pic>
    </p:spTree>
  </p:cSld>
  <p:clrMapOvr>
    <a:masterClrMapping/>
  </p:clrMapOvr>
  <p:transition>
    <p:wedge/>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2. Structure of Matter</a:t>
            </a:r>
            <a:br>
              <a:rPr lang="en-US" dirty="0" smtClean="0"/>
            </a:br>
            <a:r>
              <a:rPr lang="en-US" dirty="0" smtClean="0"/>
              <a:t>    </a:t>
            </a:r>
            <a:r>
              <a:rPr lang="en-US" dirty="0" smtClean="0">
                <a:solidFill>
                  <a:srgbClr val="00B0F0"/>
                </a:solidFill>
              </a:rPr>
              <a:t>State of Matter</a:t>
            </a:r>
            <a:endParaRPr lang="en-US" dirty="0"/>
          </a:p>
        </p:txBody>
      </p:sp>
      <p:sp>
        <p:nvSpPr>
          <p:cNvPr id="3" name="Content Placeholder 2"/>
          <p:cNvSpPr>
            <a:spLocks noGrp="1"/>
          </p:cNvSpPr>
          <p:nvPr>
            <p:ph idx="1"/>
          </p:nvPr>
        </p:nvSpPr>
        <p:spPr>
          <a:xfrm>
            <a:off x="0" y="1905000"/>
            <a:ext cx="9144000" cy="4953000"/>
          </a:xfrm>
        </p:spPr>
        <p:txBody>
          <a:bodyPr>
            <a:normAutofit/>
          </a:bodyPr>
          <a:lstStyle/>
          <a:p>
            <a:pPr marL="880110" lvl="1" indent="-514350">
              <a:buNone/>
            </a:pPr>
            <a:r>
              <a:rPr lang="en-US" sz="3600" dirty="0" smtClean="0">
                <a:solidFill>
                  <a:srgbClr val="C00000"/>
                </a:solidFill>
                <a:latin typeface="+mj-lt"/>
              </a:rPr>
              <a:t>Properties of Different States of Matter:</a:t>
            </a:r>
          </a:p>
          <a:p>
            <a:pPr marL="880110" lvl="1" indent="-514350">
              <a:buNone/>
            </a:pPr>
            <a:r>
              <a:rPr lang="en-US" sz="3200" dirty="0" smtClean="0">
                <a:latin typeface="+mj-lt"/>
              </a:rPr>
              <a:t>2. 		   Liquid(water):</a:t>
            </a:r>
          </a:p>
          <a:p>
            <a:pPr marL="1154430" lvl="2" indent="-514350">
              <a:buNone/>
            </a:pPr>
            <a:r>
              <a:rPr lang="en-US" sz="2800" dirty="0" err="1" smtClean="0">
                <a:latin typeface="+mj-lt"/>
              </a:rPr>
              <a:t>i</a:t>
            </a:r>
            <a:r>
              <a:rPr lang="en-US" sz="2800" dirty="0" smtClean="0">
                <a:latin typeface="+mj-lt"/>
              </a:rPr>
              <a:t>.	It has definite volume but doesn’t</a:t>
            </a:r>
          </a:p>
          <a:p>
            <a:pPr marL="1154430" lvl="2" indent="-514350">
              <a:buNone/>
            </a:pPr>
            <a:r>
              <a:rPr lang="en-US" sz="2800" dirty="0" smtClean="0">
                <a:latin typeface="+mj-lt"/>
              </a:rPr>
              <a:t>       have definite shape.</a:t>
            </a:r>
          </a:p>
          <a:p>
            <a:pPr marL="1154430" lvl="2" indent="-514350">
              <a:buNone/>
            </a:pPr>
            <a:r>
              <a:rPr lang="en-US" sz="2800" dirty="0" smtClean="0">
                <a:latin typeface="+mj-lt"/>
              </a:rPr>
              <a:t>ii.	In liquid, the molecules are always</a:t>
            </a:r>
          </a:p>
          <a:p>
            <a:pPr marL="1154430" lvl="2" indent="-514350">
              <a:buNone/>
            </a:pPr>
            <a:r>
              <a:rPr lang="en-US" sz="2800" dirty="0" smtClean="0">
                <a:latin typeface="+mj-lt"/>
              </a:rPr>
              <a:t>       in motion.</a:t>
            </a:r>
          </a:p>
          <a:p>
            <a:pPr marL="1154430" lvl="2" indent="-514350">
              <a:buNone/>
            </a:pPr>
            <a:r>
              <a:rPr lang="en-US" sz="2800" dirty="0" smtClean="0">
                <a:latin typeface="+mj-lt"/>
              </a:rPr>
              <a:t>iii.	In liquid, the  molecules are quite</a:t>
            </a:r>
          </a:p>
          <a:p>
            <a:pPr marL="1154430" lvl="2" indent="-514350">
              <a:buNone/>
            </a:pPr>
            <a:r>
              <a:rPr lang="en-US" sz="2800" dirty="0" smtClean="0">
                <a:latin typeface="+mj-lt"/>
              </a:rPr>
              <a:t>      close together, but have a little </a:t>
            </a:r>
          </a:p>
          <a:p>
            <a:pPr marL="1154430" lvl="2" indent="-514350">
              <a:buNone/>
            </a:pPr>
            <a:r>
              <a:rPr lang="en-US" sz="2800" dirty="0" smtClean="0">
                <a:latin typeface="+mj-lt"/>
              </a:rPr>
              <a:t>      space to move around.</a:t>
            </a:r>
          </a:p>
          <a:p>
            <a:endParaRPr lang="en-US" dirty="0"/>
          </a:p>
        </p:txBody>
      </p:sp>
      <p:pic>
        <p:nvPicPr>
          <p:cNvPr id="5" name="Picture 4" descr="4-states-of-matter11.PNG"/>
          <p:cNvPicPr>
            <a:picLocks noChangeAspect="1"/>
          </p:cNvPicPr>
          <p:nvPr/>
        </p:nvPicPr>
        <p:blipFill>
          <a:blip r:embed="rId3" cstate="print"/>
          <a:srcRect l="47740" b="47911"/>
          <a:stretch>
            <a:fillRect/>
          </a:stretch>
        </p:blipFill>
        <p:spPr>
          <a:xfrm>
            <a:off x="6235096" y="3962400"/>
            <a:ext cx="2908905" cy="2895600"/>
          </a:xfrm>
          <a:prstGeom prst="rect">
            <a:avLst/>
          </a:prstGeom>
        </p:spPr>
      </p:pic>
    </p:spTree>
  </p:cSld>
  <p:clrMapOvr>
    <a:masterClrMapping/>
  </p:clrMapOvr>
  <p:transition>
    <p:wedge/>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2. Structure of Matter</a:t>
            </a:r>
            <a:br>
              <a:rPr lang="en-US" dirty="0" smtClean="0"/>
            </a:br>
            <a:r>
              <a:rPr lang="en-US" dirty="0" smtClean="0"/>
              <a:t>               </a:t>
            </a:r>
            <a:r>
              <a:rPr lang="en-US" dirty="0" smtClean="0">
                <a:solidFill>
                  <a:srgbClr val="00B0F0"/>
                </a:solidFill>
              </a:rPr>
              <a:t>State of Matter</a:t>
            </a:r>
            <a:endParaRPr lang="en-US" dirty="0"/>
          </a:p>
        </p:txBody>
      </p:sp>
      <p:sp>
        <p:nvSpPr>
          <p:cNvPr id="3" name="Content Placeholder 2"/>
          <p:cNvSpPr>
            <a:spLocks noGrp="1"/>
          </p:cNvSpPr>
          <p:nvPr>
            <p:ph idx="1"/>
          </p:nvPr>
        </p:nvSpPr>
        <p:spPr>
          <a:xfrm>
            <a:off x="0" y="1828800"/>
            <a:ext cx="9144000" cy="5029200"/>
          </a:xfrm>
        </p:spPr>
        <p:txBody>
          <a:bodyPr/>
          <a:lstStyle/>
          <a:p>
            <a:pPr marL="880110" lvl="1" indent="-514350">
              <a:buNone/>
            </a:pPr>
            <a:r>
              <a:rPr lang="en-US" sz="3600" dirty="0" smtClean="0">
                <a:solidFill>
                  <a:srgbClr val="C00000"/>
                </a:solidFill>
                <a:latin typeface="+mj-lt"/>
              </a:rPr>
              <a:t>Properties of Different States of Matter:</a:t>
            </a:r>
          </a:p>
          <a:p>
            <a:pPr marL="880110" lvl="1" indent="-514350">
              <a:buNone/>
            </a:pPr>
            <a:r>
              <a:rPr lang="en-US" sz="3200" dirty="0" smtClean="0">
                <a:latin typeface="+mj-lt"/>
              </a:rPr>
              <a:t>3.	Gas(water  </a:t>
            </a:r>
            <a:r>
              <a:rPr lang="en-US" sz="3200" dirty="0" err="1" smtClean="0">
                <a:latin typeface="+mj-lt"/>
              </a:rPr>
              <a:t>vapour</a:t>
            </a:r>
            <a:r>
              <a:rPr lang="en-US" sz="3200" dirty="0" smtClean="0">
                <a:latin typeface="+mj-lt"/>
              </a:rPr>
              <a:t>):</a:t>
            </a:r>
          </a:p>
          <a:p>
            <a:pPr marL="1154430" lvl="2" indent="-514350">
              <a:buNone/>
            </a:pPr>
            <a:r>
              <a:rPr lang="en-US" sz="2800" dirty="0" err="1" smtClean="0">
                <a:latin typeface="+mj-lt"/>
              </a:rPr>
              <a:t>i</a:t>
            </a:r>
            <a:r>
              <a:rPr lang="en-US" sz="2800" dirty="0" smtClean="0">
                <a:latin typeface="+mj-lt"/>
              </a:rPr>
              <a:t>.	It has no definite shape and volume.</a:t>
            </a:r>
          </a:p>
          <a:p>
            <a:pPr marL="1154430" lvl="2" indent="-514350">
              <a:buNone/>
            </a:pPr>
            <a:r>
              <a:rPr lang="en-US" sz="2800" dirty="0" smtClean="0">
                <a:latin typeface="+mj-lt"/>
              </a:rPr>
              <a:t>ii.	In gas, the molecules are </a:t>
            </a:r>
          </a:p>
          <a:p>
            <a:pPr marL="1154430" lvl="2" indent="-514350">
              <a:buNone/>
            </a:pPr>
            <a:r>
              <a:rPr lang="en-US" sz="2800" dirty="0" smtClean="0">
                <a:latin typeface="+mj-lt"/>
              </a:rPr>
              <a:t>       spread very far apart.</a:t>
            </a:r>
          </a:p>
          <a:p>
            <a:pPr marL="1154430" lvl="2" indent="-514350">
              <a:buNone/>
            </a:pPr>
            <a:r>
              <a:rPr lang="en-US" sz="2800" dirty="0" smtClean="0">
                <a:latin typeface="+mj-lt"/>
              </a:rPr>
              <a:t>iii.	In gas, the molecules are randomly</a:t>
            </a:r>
          </a:p>
          <a:p>
            <a:pPr marL="1154430" lvl="2" indent="-514350">
              <a:buNone/>
            </a:pPr>
            <a:r>
              <a:rPr lang="en-US" sz="2800" dirty="0" smtClean="0">
                <a:latin typeface="+mj-lt"/>
              </a:rPr>
              <a:t>      arranged and are constantly </a:t>
            </a:r>
          </a:p>
          <a:p>
            <a:pPr marL="1154430" lvl="2" indent="-514350">
              <a:buNone/>
            </a:pPr>
            <a:r>
              <a:rPr lang="en-US" sz="2800" dirty="0" smtClean="0">
                <a:latin typeface="+mj-lt"/>
              </a:rPr>
              <a:t>      moving freely at high speed. </a:t>
            </a:r>
          </a:p>
          <a:p>
            <a:endParaRPr lang="en-US" dirty="0"/>
          </a:p>
        </p:txBody>
      </p:sp>
      <p:pic>
        <p:nvPicPr>
          <p:cNvPr id="6" name="Picture 5" descr="4-states-of-matter11.PNG"/>
          <p:cNvPicPr>
            <a:picLocks noChangeAspect="1"/>
          </p:cNvPicPr>
          <p:nvPr/>
        </p:nvPicPr>
        <p:blipFill>
          <a:blip r:embed="rId2" cstate="print"/>
          <a:srcRect t="52089" r="54520"/>
          <a:stretch>
            <a:fillRect/>
          </a:stretch>
        </p:blipFill>
        <p:spPr>
          <a:xfrm>
            <a:off x="6400800" y="3991983"/>
            <a:ext cx="2743201" cy="2866018"/>
          </a:xfrm>
          <a:prstGeom prst="rect">
            <a:avLst/>
          </a:prstGeom>
        </p:spPr>
      </p:pic>
    </p:spTree>
  </p:cSld>
  <p:clrMapOvr>
    <a:masterClrMapping/>
  </p:clrMapOvr>
  <p:transition>
    <p:wedge/>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Changes of State of Water</a:t>
            </a:r>
            <a:endParaRPr lang="en-US" dirty="0"/>
          </a:p>
        </p:txBody>
      </p:sp>
      <p:pic>
        <p:nvPicPr>
          <p:cNvPr id="4" name="Content Placeholder 3" descr="684082262.jpg"/>
          <p:cNvPicPr>
            <a:picLocks noGrp="1" noChangeAspect="1"/>
          </p:cNvPicPr>
          <p:nvPr>
            <p:ph idx="1"/>
          </p:nvPr>
        </p:nvPicPr>
        <p:blipFill>
          <a:blip r:embed="rId2" cstate="print"/>
          <a:stretch>
            <a:fillRect/>
          </a:stretch>
        </p:blipFill>
        <p:spPr>
          <a:xfrm>
            <a:off x="0" y="1905000"/>
            <a:ext cx="9144000" cy="4267200"/>
          </a:xfrm>
        </p:spPr>
      </p:pic>
    </p:spTree>
  </p:cSld>
  <p:clrMapOvr>
    <a:masterClrMapping/>
  </p:clrMapOvr>
  <p:transition>
    <p:wedge/>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n-HANDWRITTEN-THANK-YOU-NOTE-large570.jpg"/>
          <p:cNvPicPr>
            <a:picLocks noChangeAspect="1"/>
          </p:cNvPicPr>
          <p:nvPr/>
        </p:nvPicPr>
        <p:blipFill>
          <a:blip r:embed="rId2" cstate="print"/>
          <a:stretch>
            <a:fillRect/>
          </a:stretch>
        </p:blipFill>
        <p:spPr>
          <a:xfrm>
            <a:off x="0" y="-3371"/>
            <a:ext cx="9144000" cy="6861371"/>
          </a:xfrm>
          <a:prstGeom prst="rect">
            <a:avLst/>
          </a:prstGeom>
        </p:spPr>
      </p:pic>
    </p:spTree>
  </p:cSld>
  <p:clrMapOvr>
    <a:masterClrMapping/>
  </p:clrMapOvr>
  <p:transition spd="med">
    <p:wedg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D:\TUKY OFFICE WORK\Tuky Cant.Public\Picture 1\wh e.jpg"/>
          <p:cNvPicPr>
            <a:picLocks noChangeAspect="1" noChangeArrowheads="1"/>
          </p:cNvPicPr>
          <p:nvPr/>
        </p:nvPicPr>
        <p:blipFill>
          <a:blip r:embed="rId3" cstate="print"/>
          <a:srcRect/>
          <a:stretch>
            <a:fillRect/>
          </a:stretch>
        </p:blipFill>
        <p:spPr bwMode="auto">
          <a:xfrm>
            <a:off x="607046" y="1447800"/>
            <a:ext cx="3688255" cy="45720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3" name="Picture 2" descr="D:\TUKY OFFICE WORK\Tuky Cant.Public\Picture 1\what_is_energy.jpg"/>
          <p:cNvPicPr>
            <a:picLocks noChangeAspect="1" noChangeArrowheads="1"/>
          </p:cNvPicPr>
          <p:nvPr/>
        </p:nvPicPr>
        <p:blipFill>
          <a:blip r:embed="rId4" cstate="print"/>
          <a:srcRect/>
          <a:stretch>
            <a:fillRect/>
          </a:stretch>
        </p:blipFill>
        <p:spPr bwMode="auto">
          <a:xfrm>
            <a:off x="4718223" y="2209800"/>
            <a:ext cx="3954162" cy="39624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5" name="TextBox 4"/>
          <p:cNvSpPr txBox="1"/>
          <p:nvPr/>
        </p:nvSpPr>
        <p:spPr>
          <a:xfrm>
            <a:off x="609600" y="457200"/>
            <a:ext cx="3962400" cy="830997"/>
          </a:xfrm>
          <a:prstGeom prst="rect">
            <a:avLst/>
          </a:prstGeom>
          <a:noFill/>
        </p:spPr>
        <p:txBody>
          <a:bodyPr wrap="square" rtlCol="0">
            <a:spAutoFit/>
          </a:bodyPr>
          <a:lstStyle/>
          <a:p>
            <a:r>
              <a:rPr lang="en-US" sz="4800" dirty="0" smtClean="0">
                <a:solidFill>
                  <a:schemeClr val="accent3">
                    <a:lumMod val="50000"/>
                  </a:schemeClr>
                </a:solidFill>
                <a:latin typeface="+mj-lt"/>
              </a:rPr>
              <a:t>1. Energy</a:t>
            </a:r>
            <a:endParaRPr lang="en-US" sz="4000" dirty="0">
              <a:solidFill>
                <a:schemeClr val="accent3">
                  <a:lumMod val="50000"/>
                </a:schemeClr>
              </a:solidFill>
              <a:latin typeface="+mj-lt"/>
            </a:endParaRPr>
          </a:p>
        </p:txBody>
      </p:sp>
    </p:spTree>
  </p:cSld>
  <p:clrMapOvr>
    <a:masterClrMapping/>
  </p:clrMapOvr>
  <p:transition>
    <p:wedg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8" presetClass="entr" presetSubtype="16" fill="hold" nodeType="after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diamond(in)">
                                      <p:cBhvr>
                                        <p:cTn id="12"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(1)Energy around us</a:t>
            </a:r>
            <a:endParaRPr lang="en-US" dirty="0"/>
          </a:p>
        </p:txBody>
      </p:sp>
      <p:sp>
        <p:nvSpPr>
          <p:cNvPr id="3" name="Content Placeholder 2"/>
          <p:cNvSpPr>
            <a:spLocks noGrp="1"/>
          </p:cNvSpPr>
          <p:nvPr>
            <p:ph idx="1"/>
          </p:nvPr>
        </p:nvSpPr>
        <p:spPr/>
        <p:txBody>
          <a:bodyPr>
            <a:normAutofit/>
          </a:bodyPr>
          <a:lstStyle/>
          <a:p>
            <a:r>
              <a:rPr lang="en-US" sz="2800" b="1" dirty="0" smtClean="0">
                <a:latin typeface="+mj-lt"/>
              </a:rPr>
              <a:t>We  use energy in everything that we do.</a:t>
            </a:r>
          </a:p>
          <a:p>
            <a:pPr lvl="1"/>
            <a:r>
              <a:rPr lang="en-US" sz="2800" b="1" dirty="0" smtClean="0">
                <a:latin typeface="+mj-lt"/>
              </a:rPr>
              <a:t>To walk to school (muscle energy)</a:t>
            </a:r>
          </a:p>
          <a:p>
            <a:pPr lvl="1"/>
            <a:r>
              <a:rPr lang="en-US" sz="2800" b="1" dirty="0" smtClean="0">
                <a:latin typeface="+mj-lt"/>
              </a:rPr>
              <a:t>To ride a bicycle (muscle energy)</a:t>
            </a:r>
          </a:p>
          <a:p>
            <a:pPr lvl="1"/>
            <a:r>
              <a:rPr lang="en-US" sz="2800" b="1" dirty="0" smtClean="0">
                <a:latin typeface="+mj-lt"/>
              </a:rPr>
              <a:t>To run a computer (electrical energy)</a:t>
            </a:r>
          </a:p>
          <a:p>
            <a:pPr lvl="1"/>
            <a:r>
              <a:rPr lang="en-US" sz="2800" b="1" dirty="0" smtClean="0">
                <a:latin typeface="+mj-lt"/>
              </a:rPr>
              <a:t>To cook our food </a:t>
            </a:r>
            <a:r>
              <a:rPr lang="en-US" sz="2800" b="1" smtClean="0">
                <a:latin typeface="+mj-lt"/>
              </a:rPr>
              <a:t>(thermal </a:t>
            </a:r>
            <a:r>
              <a:rPr lang="en-US" sz="2800" b="1" dirty="0" smtClean="0">
                <a:latin typeface="+mj-lt"/>
              </a:rPr>
              <a:t>energy)</a:t>
            </a:r>
          </a:p>
          <a:p>
            <a:pPr lvl="1"/>
            <a:r>
              <a:rPr lang="en-US" sz="2800" b="1" dirty="0" smtClean="0">
                <a:latin typeface="+mj-lt"/>
              </a:rPr>
              <a:t>To run a car (chemical energy)</a:t>
            </a:r>
          </a:p>
          <a:p>
            <a:pPr lvl="1"/>
            <a:r>
              <a:rPr lang="en-US" sz="2800" b="1" dirty="0" smtClean="0">
                <a:latin typeface="+mj-lt"/>
              </a:rPr>
              <a:t>To see something (light energy)</a:t>
            </a:r>
          </a:p>
          <a:p>
            <a:pPr lvl="1"/>
            <a:r>
              <a:rPr lang="en-US" sz="2800" b="1" dirty="0" smtClean="0">
                <a:latin typeface="+mj-lt"/>
              </a:rPr>
              <a:t>To talk and hear (sound energy)</a:t>
            </a:r>
            <a:endParaRPr lang="en-US" sz="2800" b="1" dirty="0">
              <a:latin typeface="+mj-lt"/>
            </a:endParaRPr>
          </a:p>
        </p:txBody>
      </p:sp>
    </p:spTree>
  </p:cSld>
  <p:clrMapOvr>
    <a:masterClrMapping/>
  </p:clrMapOvr>
  <p:transition>
    <p:wedg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16"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ox(in)">
                                      <p:cBhvr>
                                        <p:cTn id="7" dur="2000"/>
                                        <p:tgtEl>
                                          <p:spTgt spid="2"/>
                                        </p:tgtEl>
                                      </p:cBhvr>
                                    </p:animEffect>
                                  </p:childTnLst>
                                </p:cTn>
                              </p:par>
                            </p:childTnLst>
                          </p:cTn>
                        </p:par>
                        <p:par>
                          <p:cTn id="8" fill="hold">
                            <p:stCondLst>
                              <p:cond delay="2000"/>
                            </p:stCondLst>
                            <p:childTnLst>
                              <p:par>
                                <p:cTn id="9" presetID="4" presetClass="entr" presetSubtype="16" fill="hold" nodeType="after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Effect transition="in" filter="box(in)">
                                      <p:cBhvr>
                                        <p:cTn id="11" dur="2000"/>
                                        <p:tgtEl>
                                          <p:spTgt spid="3">
                                            <p:txEl>
                                              <p:pRg st="0" end="0"/>
                                            </p:txEl>
                                          </p:spTgt>
                                        </p:tgtEl>
                                      </p:cBhvr>
                                    </p:animEffect>
                                  </p:childTnLst>
                                </p:cTn>
                              </p:par>
                            </p:childTnLst>
                          </p:cTn>
                        </p:par>
                        <p:par>
                          <p:cTn id="12" fill="hold">
                            <p:stCondLst>
                              <p:cond delay="4000"/>
                            </p:stCondLst>
                            <p:childTnLst>
                              <p:par>
                                <p:cTn id="13" presetID="4" presetClass="entr" presetSubtype="16" fill="hold" nodeType="after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animEffect transition="in" filter="box(in)">
                                      <p:cBhvr>
                                        <p:cTn id="15" dur="2000"/>
                                        <p:tgtEl>
                                          <p:spTgt spid="3">
                                            <p:txEl>
                                              <p:pRg st="1" end="1"/>
                                            </p:txEl>
                                          </p:spTgt>
                                        </p:tgtEl>
                                      </p:cBhvr>
                                    </p:animEffect>
                                  </p:childTnLst>
                                </p:cTn>
                              </p:par>
                            </p:childTnLst>
                          </p:cTn>
                        </p:par>
                        <p:par>
                          <p:cTn id="16" fill="hold">
                            <p:stCondLst>
                              <p:cond delay="6000"/>
                            </p:stCondLst>
                            <p:childTnLst>
                              <p:par>
                                <p:cTn id="17" presetID="4" presetClass="entr" presetSubtype="16" fill="hold" nodeType="after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Effect transition="in" filter="box(in)">
                                      <p:cBhvr>
                                        <p:cTn id="19" dur="2000"/>
                                        <p:tgtEl>
                                          <p:spTgt spid="3">
                                            <p:txEl>
                                              <p:pRg st="2" end="2"/>
                                            </p:txEl>
                                          </p:spTgt>
                                        </p:tgtEl>
                                      </p:cBhvr>
                                    </p:animEffect>
                                  </p:childTnLst>
                                </p:cTn>
                              </p:par>
                            </p:childTnLst>
                          </p:cTn>
                        </p:par>
                        <p:par>
                          <p:cTn id="20" fill="hold">
                            <p:stCondLst>
                              <p:cond delay="8000"/>
                            </p:stCondLst>
                            <p:childTnLst>
                              <p:par>
                                <p:cTn id="21" presetID="4" presetClass="entr" presetSubtype="16" fill="hold" nodeType="afterEffect">
                                  <p:stCondLst>
                                    <p:cond delay="0"/>
                                  </p:stCondLst>
                                  <p:childTnLst>
                                    <p:set>
                                      <p:cBhvr>
                                        <p:cTn id="22" dur="1" fill="hold">
                                          <p:stCondLst>
                                            <p:cond delay="0"/>
                                          </p:stCondLst>
                                        </p:cTn>
                                        <p:tgtEl>
                                          <p:spTgt spid="3">
                                            <p:txEl>
                                              <p:pRg st="3" end="3"/>
                                            </p:txEl>
                                          </p:spTgt>
                                        </p:tgtEl>
                                        <p:attrNameLst>
                                          <p:attrName>style.visibility</p:attrName>
                                        </p:attrNameLst>
                                      </p:cBhvr>
                                      <p:to>
                                        <p:strVal val="visible"/>
                                      </p:to>
                                    </p:set>
                                    <p:animEffect transition="in" filter="box(in)">
                                      <p:cBhvr>
                                        <p:cTn id="23" dur="2000"/>
                                        <p:tgtEl>
                                          <p:spTgt spid="3">
                                            <p:txEl>
                                              <p:pRg st="3" end="3"/>
                                            </p:txEl>
                                          </p:spTgt>
                                        </p:tgtEl>
                                      </p:cBhvr>
                                    </p:animEffect>
                                  </p:childTnLst>
                                </p:cTn>
                              </p:par>
                            </p:childTnLst>
                          </p:cTn>
                        </p:par>
                        <p:par>
                          <p:cTn id="24" fill="hold">
                            <p:stCondLst>
                              <p:cond delay="10000"/>
                            </p:stCondLst>
                            <p:childTnLst>
                              <p:par>
                                <p:cTn id="25" presetID="4" presetClass="entr" presetSubtype="16" fill="hold" nodeType="after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box(in)">
                                      <p:cBhvr>
                                        <p:cTn id="27" dur="2000"/>
                                        <p:tgtEl>
                                          <p:spTgt spid="3">
                                            <p:txEl>
                                              <p:pRg st="4" end="4"/>
                                            </p:txEl>
                                          </p:spTgt>
                                        </p:tgtEl>
                                      </p:cBhvr>
                                    </p:animEffect>
                                  </p:childTnLst>
                                </p:cTn>
                              </p:par>
                            </p:childTnLst>
                          </p:cTn>
                        </p:par>
                        <p:par>
                          <p:cTn id="28" fill="hold">
                            <p:stCondLst>
                              <p:cond delay="12000"/>
                            </p:stCondLst>
                            <p:childTnLst>
                              <p:par>
                                <p:cTn id="29" presetID="4" presetClass="entr" presetSubtype="16" fill="hold" nodeType="afterEffect">
                                  <p:stCondLst>
                                    <p:cond delay="0"/>
                                  </p:stCondLst>
                                  <p:childTnLst>
                                    <p:set>
                                      <p:cBhvr>
                                        <p:cTn id="30" dur="1" fill="hold">
                                          <p:stCondLst>
                                            <p:cond delay="0"/>
                                          </p:stCondLst>
                                        </p:cTn>
                                        <p:tgtEl>
                                          <p:spTgt spid="3">
                                            <p:txEl>
                                              <p:pRg st="5" end="5"/>
                                            </p:txEl>
                                          </p:spTgt>
                                        </p:tgtEl>
                                        <p:attrNameLst>
                                          <p:attrName>style.visibility</p:attrName>
                                        </p:attrNameLst>
                                      </p:cBhvr>
                                      <p:to>
                                        <p:strVal val="visible"/>
                                      </p:to>
                                    </p:set>
                                    <p:animEffect transition="in" filter="box(in)">
                                      <p:cBhvr>
                                        <p:cTn id="31" dur="2000"/>
                                        <p:tgtEl>
                                          <p:spTgt spid="3">
                                            <p:txEl>
                                              <p:pRg st="5" end="5"/>
                                            </p:txEl>
                                          </p:spTgt>
                                        </p:tgtEl>
                                      </p:cBhvr>
                                    </p:animEffect>
                                  </p:childTnLst>
                                </p:cTn>
                              </p:par>
                            </p:childTnLst>
                          </p:cTn>
                        </p:par>
                        <p:par>
                          <p:cTn id="32" fill="hold">
                            <p:stCondLst>
                              <p:cond delay="14000"/>
                            </p:stCondLst>
                            <p:childTnLst>
                              <p:par>
                                <p:cTn id="33" presetID="4" presetClass="entr" presetSubtype="16" fill="hold" nodeType="afterEffect">
                                  <p:stCondLst>
                                    <p:cond delay="0"/>
                                  </p:stCondLst>
                                  <p:childTnLst>
                                    <p:set>
                                      <p:cBhvr>
                                        <p:cTn id="34" dur="1" fill="hold">
                                          <p:stCondLst>
                                            <p:cond delay="0"/>
                                          </p:stCondLst>
                                        </p:cTn>
                                        <p:tgtEl>
                                          <p:spTgt spid="3">
                                            <p:txEl>
                                              <p:pRg st="6" end="6"/>
                                            </p:txEl>
                                          </p:spTgt>
                                        </p:tgtEl>
                                        <p:attrNameLst>
                                          <p:attrName>style.visibility</p:attrName>
                                        </p:attrNameLst>
                                      </p:cBhvr>
                                      <p:to>
                                        <p:strVal val="visible"/>
                                      </p:to>
                                    </p:set>
                                    <p:animEffect transition="in" filter="box(in)">
                                      <p:cBhvr>
                                        <p:cTn id="35" dur="2000"/>
                                        <p:tgtEl>
                                          <p:spTgt spid="3">
                                            <p:txEl>
                                              <p:pRg st="6" end="6"/>
                                            </p:txEl>
                                          </p:spTgt>
                                        </p:tgtEl>
                                      </p:cBhvr>
                                    </p:animEffect>
                                  </p:childTnLst>
                                </p:cTn>
                              </p:par>
                            </p:childTnLst>
                          </p:cTn>
                        </p:par>
                        <p:par>
                          <p:cTn id="36" fill="hold">
                            <p:stCondLst>
                              <p:cond delay="16000"/>
                            </p:stCondLst>
                            <p:childTnLst>
                              <p:par>
                                <p:cTn id="37" presetID="4" presetClass="entr" presetSubtype="16" fill="hold" nodeType="afterEffect">
                                  <p:stCondLst>
                                    <p:cond delay="0"/>
                                  </p:stCondLst>
                                  <p:childTnLst>
                                    <p:set>
                                      <p:cBhvr>
                                        <p:cTn id="38" dur="1" fill="hold">
                                          <p:stCondLst>
                                            <p:cond delay="0"/>
                                          </p:stCondLst>
                                        </p:cTn>
                                        <p:tgtEl>
                                          <p:spTgt spid="3">
                                            <p:txEl>
                                              <p:pRg st="7" end="7"/>
                                            </p:txEl>
                                          </p:spTgt>
                                        </p:tgtEl>
                                        <p:attrNameLst>
                                          <p:attrName>style.visibility</p:attrName>
                                        </p:attrNameLst>
                                      </p:cBhvr>
                                      <p:to>
                                        <p:strVal val="visible"/>
                                      </p:to>
                                    </p:set>
                                    <p:animEffect transition="in" filter="box(in)">
                                      <p:cBhvr>
                                        <p:cTn id="39" dur="20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4400" dirty="0" smtClean="0">
                <a:solidFill>
                  <a:srgbClr val="C00000"/>
                </a:solidFill>
              </a:rPr>
              <a:t>Energy can change form or position of something.</a:t>
            </a:r>
            <a:endParaRPr lang="en-US" dirty="0">
              <a:solidFill>
                <a:srgbClr val="C00000"/>
              </a:solidFill>
            </a:endParaRPr>
          </a:p>
        </p:txBody>
      </p:sp>
      <p:pic>
        <p:nvPicPr>
          <p:cNvPr id="4" name="Content Placeholder 3" descr="EnergyTransformations.png"/>
          <p:cNvPicPr>
            <a:picLocks noGrp="1" noChangeAspect="1"/>
          </p:cNvPicPr>
          <p:nvPr>
            <p:ph idx="1"/>
          </p:nvPr>
        </p:nvPicPr>
        <p:blipFill>
          <a:blip r:embed="rId2" cstate="print">
            <a:lum/>
          </a:blip>
          <a:srcRect t="14080"/>
          <a:stretch>
            <a:fillRect/>
          </a:stretch>
        </p:blipFill>
        <p:spPr>
          <a:xfrm>
            <a:off x="2743200" y="2209799"/>
            <a:ext cx="3810000" cy="4418267"/>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cSld>
  <p:clrMapOvr>
    <a:masterClrMapping/>
  </p:clrMapOvr>
  <p:transition>
    <p:wedg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ntr" presetSubtype="16"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amond(in)">
                                      <p:cBhvr>
                                        <p:cTn id="7" dur="2000"/>
                                        <p:tgtEl>
                                          <p:spTgt spid="2"/>
                                        </p:tgtEl>
                                      </p:cBhvr>
                                    </p:animEffect>
                                  </p:childTnLst>
                                </p:cTn>
                              </p:par>
                            </p:childTnLst>
                          </p:cTn>
                        </p:par>
                        <p:par>
                          <p:cTn id="8" fill="hold">
                            <p:stCondLst>
                              <p:cond delay="2000"/>
                            </p:stCondLst>
                            <p:childTnLst>
                              <p:par>
                                <p:cTn id="9" presetID="8" presetClass="entr" presetSubtype="16"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diamond(in)">
                                      <p:cBhvr>
                                        <p:cTn id="11"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D:\TUKY OFFICE WORK\Tuky Cant.Public\Picture 1\types-of-energy-1-728.jpg"/>
          <p:cNvPicPr>
            <a:picLocks noGrp="1" noChangeAspect="1" noChangeArrowheads="1"/>
          </p:cNvPicPr>
          <p:nvPr>
            <p:ph idx="1"/>
          </p:nvPr>
        </p:nvPicPr>
        <p:blipFill>
          <a:blip r:embed="rId2" cstate="print"/>
          <a:srcRect/>
          <a:stretch>
            <a:fillRect/>
          </a:stretch>
        </p:blipFill>
        <p:spPr bwMode="auto">
          <a:xfrm>
            <a:off x="1219200" y="990600"/>
            <a:ext cx="6908800" cy="5181600"/>
          </a:xfrm>
          <a:prstGeom prst="rect">
            <a:avLst/>
          </a:prstGeom>
          <a:solidFill>
            <a:srgbClr val="00B050"/>
          </a:solidFill>
          <a:ln w="38100" cap="sq">
            <a:solidFill>
              <a:schemeClr val="bg1"/>
            </a:solidFill>
            <a:prstDash val="solid"/>
            <a:miter lim="800000"/>
          </a:ln>
          <a:effectLst>
            <a:outerShdw blurRad="50800" dist="38100" dir="2700000" algn="tl" rotWithShape="0">
              <a:srgbClr val="000000">
                <a:alpha val="43000"/>
              </a:srgbClr>
            </a:outerShdw>
          </a:effectLst>
        </p:spPr>
      </p:pic>
    </p:spTree>
  </p:cSld>
  <p:clrMapOvr>
    <a:masterClrMapping/>
  </p:clrMapOvr>
  <p:transition>
    <p:wedg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591312"/>
          </a:xfrm>
        </p:spPr>
        <p:txBody>
          <a:bodyPr>
            <a:normAutofit fontScale="90000"/>
          </a:bodyPr>
          <a:lstStyle/>
          <a:p>
            <a:r>
              <a:rPr lang="en-US" dirty="0" smtClean="0"/>
              <a:t>Forms of Energy</a:t>
            </a:r>
            <a:endParaRPr lang="en-US" dirty="0"/>
          </a:p>
        </p:txBody>
      </p:sp>
      <p:sp>
        <p:nvSpPr>
          <p:cNvPr id="3" name="Content Placeholder 2"/>
          <p:cNvSpPr>
            <a:spLocks noGrp="1"/>
          </p:cNvSpPr>
          <p:nvPr>
            <p:ph idx="1"/>
          </p:nvPr>
        </p:nvSpPr>
        <p:spPr>
          <a:xfrm>
            <a:off x="0" y="1447800"/>
            <a:ext cx="9144000" cy="5410200"/>
          </a:xfrm>
          <a:solidFill>
            <a:srgbClr val="00B0F0"/>
          </a:solidFill>
        </p:spPr>
        <p:txBody>
          <a:bodyPr>
            <a:normAutofit/>
          </a:bodyPr>
          <a:lstStyle/>
          <a:p>
            <a:r>
              <a:rPr lang="en-US" sz="3600" dirty="0" smtClean="0">
                <a:solidFill>
                  <a:srgbClr val="C00000"/>
                </a:solidFill>
                <a:latin typeface="+mj-lt"/>
              </a:rPr>
              <a:t>Electrical Energy:</a:t>
            </a:r>
          </a:p>
          <a:p>
            <a:pPr lvl="1"/>
            <a:r>
              <a:rPr lang="en-US" sz="3600" dirty="0" smtClean="0">
                <a:latin typeface="+mj-lt"/>
              </a:rPr>
              <a:t>Used to run electrical appliances such as fan, TV, electric bulb, washing machine etc.</a:t>
            </a:r>
          </a:p>
          <a:p>
            <a:r>
              <a:rPr lang="en-US" sz="3600" dirty="0" smtClean="0">
                <a:solidFill>
                  <a:srgbClr val="C00000"/>
                </a:solidFill>
                <a:latin typeface="+mj-lt"/>
              </a:rPr>
              <a:t>Mechanical Energy:</a:t>
            </a:r>
          </a:p>
          <a:p>
            <a:pPr lvl="1"/>
            <a:r>
              <a:rPr lang="en-US" sz="3600" dirty="0" smtClean="0">
                <a:latin typeface="+mj-lt"/>
              </a:rPr>
              <a:t>Moving object has this form of energy.</a:t>
            </a:r>
          </a:p>
          <a:p>
            <a:pPr lvl="1"/>
            <a:r>
              <a:rPr lang="en-US" sz="3600" dirty="0" smtClean="0">
                <a:latin typeface="+mj-lt"/>
              </a:rPr>
              <a:t>Example:</a:t>
            </a:r>
          </a:p>
          <a:p>
            <a:pPr lvl="2"/>
            <a:r>
              <a:rPr lang="en-US" sz="3200" dirty="0" smtClean="0">
                <a:latin typeface="+mj-lt"/>
              </a:rPr>
              <a:t>Wind: It can run windmill.</a:t>
            </a:r>
          </a:p>
          <a:p>
            <a:pPr lvl="2"/>
            <a:r>
              <a:rPr lang="en-US" sz="3200" dirty="0" smtClean="0">
                <a:latin typeface="+mj-lt"/>
              </a:rPr>
              <a:t>Moving car</a:t>
            </a:r>
          </a:p>
          <a:p>
            <a:endParaRPr lang="en-US" dirty="0"/>
          </a:p>
        </p:txBody>
      </p:sp>
    </p:spTree>
  </p:cSld>
  <p:clrMapOvr>
    <a:masterClrMapping/>
  </p:clrMapOvr>
  <p:transition>
    <p:wedg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childTnLst>
                          </p:cTn>
                        </p:par>
                        <p:par>
                          <p:cTn id="8" fill="hold">
                            <p:stCondLst>
                              <p:cond delay="500"/>
                            </p:stCondLst>
                            <p:childTnLst>
                              <p:par>
                                <p:cTn id="9" presetID="3" presetClass="entr" presetSubtype="10" fill="hold" nodeType="after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Effect transition="in" filter="blinds(horizontal)">
                                      <p:cBhvr>
                                        <p:cTn id="11" dur="500"/>
                                        <p:tgtEl>
                                          <p:spTgt spid="3">
                                            <p:txEl>
                                              <p:pRg st="0" end="0"/>
                                            </p:txEl>
                                          </p:spTgt>
                                        </p:tgtEl>
                                      </p:cBhvr>
                                    </p:animEffect>
                                  </p:childTnLst>
                                </p:cTn>
                              </p:par>
                            </p:childTnLst>
                          </p:cTn>
                        </p:par>
                        <p:par>
                          <p:cTn id="12" fill="hold">
                            <p:stCondLst>
                              <p:cond delay="1000"/>
                            </p:stCondLst>
                            <p:childTnLst>
                              <p:par>
                                <p:cTn id="13" presetID="3" presetClass="entr" presetSubtype="10" fill="hold" nodeType="after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animEffect transition="in" filter="blinds(horizontal)">
                                      <p:cBhvr>
                                        <p:cTn id="15" dur="500"/>
                                        <p:tgtEl>
                                          <p:spTgt spid="3">
                                            <p:txEl>
                                              <p:pRg st="1" end="1"/>
                                            </p:txEl>
                                          </p:spTgt>
                                        </p:tgtEl>
                                      </p:cBhvr>
                                    </p:animEffect>
                                  </p:childTnLst>
                                </p:cTn>
                              </p:par>
                            </p:childTnLst>
                          </p:cTn>
                        </p:par>
                        <p:par>
                          <p:cTn id="16" fill="hold">
                            <p:stCondLst>
                              <p:cond delay="1500"/>
                            </p:stCondLst>
                            <p:childTnLst>
                              <p:par>
                                <p:cTn id="17" presetID="3" presetClass="entr" presetSubtype="10" fill="hold" nodeType="after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Effect transition="in" filter="blinds(horizontal)">
                                      <p:cBhvr>
                                        <p:cTn id="19" dur="500"/>
                                        <p:tgtEl>
                                          <p:spTgt spid="3">
                                            <p:txEl>
                                              <p:pRg st="2" end="2"/>
                                            </p:txEl>
                                          </p:spTgt>
                                        </p:tgtEl>
                                      </p:cBhvr>
                                    </p:animEffect>
                                  </p:childTnLst>
                                </p:cTn>
                              </p:par>
                            </p:childTnLst>
                          </p:cTn>
                        </p:par>
                        <p:par>
                          <p:cTn id="20" fill="hold">
                            <p:stCondLst>
                              <p:cond delay="2000"/>
                            </p:stCondLst>
                            <p:childTnLst>
                              <p:par>
                                <p:cTn id="21" presetID="3" presetClass="entr" presetSubtype="10" fill="hold" nodeType="afterEffect">
                                  <p:stCondLst>
                                    <p:cond delay="0"/>
                                  </p:stCondLst>
                                  <p:childTnLst>
                                    <p:set>
                                      <p:cBhvr>
                                        <p:cTn id="22" dur="1" fill="hold">
                                          <p:stCondLst>
                                            <p:cond delay="0"/>
                                          </p:stCondLst>
                                        </p:cTn>
                                        <p:tgtEl>
                                          <p:spTgt spid="3">
                                            <p:txEl>
                                              <p:pRg st="3" end="3"/>
                                            </p:txEl>
                                          </p:spTgt>
                                        </p:tgtEl>
                                        <p:attrNameLst>
                                          <p:attrName>style.visibility</p:attrName>
                                        </p:attrNameLst>
                                      </p:cBhvr>
                                      <p:to>
                                        <p:strVal val="visible"/>
                                      </p:to>
                                    </p:set>
                                    <p:animEffect transition="in" filter="blinds(horizontal)">
                                      <p:cBhvr>
                                        <p:cTn id="23" dur="500"/>
                                        <p:tgtEl>
                                          <p:spTgt spid="3">
                                            <p:txEl>
                                              <p:pRg st="3" end="3"/>
                                            </p:txEl>
                                          </p:spTgt>
                                        </p:tgtEl>
                                      </p:cBhvr>
                                    </p:animEffect>
                                  </p:childTnLst>
                                </p:cTn>
                              </p:par>
                            </p:childTnLst>
                          </p:cTn>
                        </p:par>
                        <p:par>
                          <p:cTn id="24" fill="hold">
                            <p:stCondLst>
                              <p:cond delay="2500"/>
                            </p:stCondLst>
                            <p:childTnLst>
                              <p:par>
                                <p:cTn id="25" presetID="3" presetClass="entr" presetSubtype="10" fill="hold" nodeType="after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blinds(horizontal)">
                                      <p:cBhvr>
                                        <p:cTn id="27" dur="500"/>
                                        <p:tgtEl>
                                          <p:spTgt spid="3">
                                            <p:txEl>
                                              <p:pRg st="4" end="4"/>
                                            </p:txEl>
                                          </p:spTgt>
                                        </p:tgtEl>
                                      </p:cBhvr>
                                    </p:animEffect>
                                  </p:childTnLst>
                                </p:cTn>
                              </p:par>
                            </p:childTnLst>
                          </p:cTn>
                        </p:par>
                        <p:par>
                          <p:cTn id="28" fill="hold">
                            <p:stCondLst>
                              <p:cond delay="3000"/>
                            </p:stCondLst>
                            <p:childTnLst>
                              <p:par>
                                <p:cTn id="29" presetID="3" presetClass="entr" presetSubtype="10" fill="hold" nodeType="afterEffect">
                                  <p:stCondLst>
                                    <p:cond delay="0"/>
                                  </p:stCondLst>
                                  <p:childTnLst>
                                    <p:set>
                                      <p:cBhvr>
                                        <p:cTn id="30" dur="1" fill="hold">
                                          <p:stCondLst>
                                            <p:cond delay="0"/>
                                          </p:stCondLst>
                                        </p:cTn>
                                        <p:tgtEl>
                                          <p:spTgt spid="3">
                                            <p:txEl>
                                              <p:pRg st="5" end="5"/>
                                            </p:txEl>
                                          </p:spTgt>
                                        </p:tgtEl>
                                        <p:attrNameLst>
                                          <p:attrName>style.visibility</p:attrName>
                                        </p:attrNameLst>
                                      </p:cBhvr>
                                      <p:to>
                                        <p:strVal val="visible"/>
                                      </p:to>
                                    </p:set>
                                    <p:animEffect transition="in" filter="blinds(horizontal)">
                                      <p:cBhvr>
                                        <p:cTn id="31" dur="500"/>
                                        <p:tgtEl>
                                          <p:spTgt spid="3">
                                            <p:txEl>
                                              <p:pRg st="5" end="5"/>
                                            </p:txEl>
                                          </p:spTgt>
                                        </p:tgtEl>
                                      </p:cBhvr>
                                    </p:animEffect>
                                  </p:childTnLst>
                                </p:cTn>
                              </p:par>
                            </p:childTnLst>
                          </p:cTn>
                        </p:par>
                        <p:par>
                          <p:cTn id="32" fill="hold">
                            <p:stCondLst>
                              <p:cond delay="3500"/>
                            </p:stCondLst>
                            <p:childTnLst>
                              <p:par>
                                <p:cTn id="33" presetID="3" presetClass="entr" presetSubtype="10" fill="hold" nodeType="afterEffect">
                                  <p:stCondLst>
                                    <p:cond delay="0"/>
                                  </p:stCondLst>
                                  <p:childTnLst>
                                    <p:set>
                                      <p:cBhvr>
                                        <p:cTn id="34" dur="1" fill="hold">
                                          <p:stCondLst>
                                            <p:cond delay="0"/>
                                          </p:stCondLst>
                                        </p:cTn>
                                        <p:tgtEl>
                                          <p:spTgt spid="3">
                                            <p:txEl>
                                              <p:pRg st="6" end="6"/>
                                            </p:txEl>
                                          </p:spTgt>
                                        </p:tgtEl>
                                        <p:attrNameLst>
                                          <p:attrName>style.visibility</p:attrName>
                                        </p:attrNameLst>
                                      </p:cBhvr>
                                      <p:to>
                                        <p:strVal val="visible"/>
                                      </p:to>
                                    </p:set>
                                    <p:animEffect transition="in" filter="blinds(horizontal)">
                                      <p:cBhvr>
                                        <p:cTn id="35"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457200"/>
            <a:ext cx="8229600" cy="1143000"/>
          </a:xfrm>
        </p:spPr>
        <p:txBody>
          <a:bodyPr/>
          <a:lstStyle/>
          <a:p>
            <a:r>
              <a:rPr lang="en-US" dirty="0" smtClean="0"/>
              <a:t>Forms of Energy</a:t>
            </a:r>
            <a:endParaRPr lang="en-US" dirty="0"/>
          </a:p>
        </p:txBody>
      </p:sp>
      <p:sp>
        <p:nvSpPr>
          <p:cNvPr id="3" name="Content Placeholder 2"/>
          <p:cNvSpPr>
            <a:spLocks noGrp="1"/>
          </p:cNvSpPr>
          <p:nvPr>
            <p:ph idx="1"/>
          </p:nvPr>
        </p:nvSpPr>
        <p:spPr>
          <a:xfrm>
            <a:off x="0" y="1600200"/>
            <a:ext cx="9144000" cy="5257800"/>
          </a:xfrm>
          <a:solidFill>
            <a:srgbClr val="00B0F0"/>
          </a:solidFill>
        </p:spPr>
        <p:txBody>
          <a:bodyPr>
            <a:normAutofit/>
          </a:bodyPr>
          <a:lstStyle/>
          <a:p>
            <a:r>
              <a:rPr lang="en-US" sz="3200" dirty="0" smtClean="0">
                <a:solidFill>
                  <a:srgbClr val="C00000"/>
                </a:solidFill>
                <a:latin typeface="+mj-lt"/>
              </a:rPr>
              <a:t>Light Energy:</a:t>
            </a:r>
          </a:p>
          <a:p>
            <a:pPr lvl="1"/>
            <a:r>
              <a:rPr lang="en-US" sz="3200" dirty="0" smtClean="0">
                <a:latin typeface="+mj-lt"/>
              </a:rPr>
              <a:t>It helps us to see.</a:t>
            </a:r>
          </a:p>
          <a:p>
            <a:pPr lvl="1"/>
            <a:r>
              <a:rPr lang="en-US" sz="3200" dirty="0" smtClean="0">
                <a:latin typeface="+mj-lt"/>
              </a:rPr>
              <a:t>It can pass through transparent matter: water, glass etc.</a:t>
            </a:r>
          </a:p>
          <a:p>
            <a:pPr lvl="1"/>
            <a:r>
              <a:rPr lang="en-US" sz="3200" dirty="0" smtClean="0">
                <a:latin typeface="+mj-lt"/>
              </a:rPr>
              <a:t>Sources: sun, candle, fire, electric light etc</a:t>
            </a:r>
            <a:r>
              <a:rPr lang="en-US" sz="3200" dirty="0" smtClean="0">
                <a:latin typeface="+mj-lt"/>
              </a:rPr>
              <a:t>.</a:t>
            </a:r>
          </a:p>
          <a:p>
            <a:r>
              <a:rPr lang="en-US" sz="3200" dirty="0" smtClean="0">
                <a:solidFill>
                  <a:srgbClr val="C00000"/>
                </a:solidFill>
                <a:latin typeface="+mj-lt"/>
              </a:rPr>
              <a:t>Thermal Energy (Heat Energy):</a:t>
            </a:r>
          </a:p>
          <a:p>
            <a:pPr lvl="1"/>
            <a:r>
              <a:rPr lang="en-US" sz="3200" dirty="0" smtClean="0">
                <a:latin typeface="+mj-lt"/>
              </a:rPr>
              <a:t>It is a form of energy.</a:t>
            </a:r>
          </a:p>
          <a:p>
            <a:pPr lvl="1"/>
            <a:r>
              <a:rPr lang="en-US" sz="3200" dirty="0" smtClean="0">
                <a:latin typeface="+mj-lt"/>
              </a:rPr>
              <a:t>It gives us the sensation of hot or cold.</a:t>
            </a:r>
          </a:p>
          <a:p>
            <a:pPr lvl="1"/>
            <a:r>
              <a:rPr lang="en-US" sz="3200" dirty="0" smtClean="0">
                <a:latin typeface="+mj-lt"/>
              </a:rPr>
              <a:t>Sources: sun, stove, fire etc.</a:t>
            </a:r>
          </a:p>
          <a:p>
            <a:pPr lvl="1">
              <a:buNone/>
            </a:pPr>
            <a:endParaRPr lang="en-US" dirty="0" smtClean="0"/>
          </a:p>
          <a:p>
            <a:endParaRPr lang="en-US" dirty="0"/>
          </a:p>
        </p:txBody>
      </p:sp>
    </p:spTree>
  </p:cSld>
  <p:clrMapOvr>
    <a:masterClrMapping/>
  </p:clrMapOvr>
  <p:transition>
    <p:wedge/>
  </p:transition>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Flow">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Flow</Template>
  <TotalTime>677</TotalTime>
  <Words>1125</Words>
  <Application>Microsoft Office PowerPoint</Application>
  <PresentationFormat>On-screen Show (4:3)</PresentationFormat>
  <Paragraphs>196</Paragraphs>
  <Slides>35</Slides>
  <Notes>4</Notes>
  <HiddenSlides>0</HiddenSlides>
  <MMClips>0</MMClips>
  <ScaleCrop>false</ScaleCrop>
  <HeadingPairs>
    <vt:vector size="4" baseType="variant">
      <vt:variant>
        <vt:lpstr>Theme</vt:lpstr>
      </vt:variant>
      <vt:variant>
        <vt:i4>1</vt:i4>
      </vt:variant>
      <vt:variant>
        <vt:lpstr>Slide Titles</vt:lpstr>
      </vt:variant>
      <vt:variant>
        <vt:i4>35</vt:i4>
      </vt:variant>
    </vt:vector>
  </HeadingPairs>
  <TitlesOfParts>
    <vt:vector size="36" baseType="lpstr">
      <vt:lpstr>Flow</vt:lpstr>
      <vt:lpstr>Slide 1</vt:lpstr>
      <vt:lpstr>Slide 2</vt:lpstr>
      <vt:lpstr>Topics to Discuss</vt:lpstr>
      <vt:lpstr>Slide 4</vt:lpstr>
      <vt:lpstr>(1)Energy around us</vt:lpstr>
      <vt:lpstr>Energy can change form or position of something.</vt:lpstr>
      <vt:lpstr>Slide 7</vt:lpstr>
      <vt:lpstr>Forms of Energy</vt:lpstr>
      <vt:lpstr>Forms of Energy</vt:lpstr>
      <vt:lpstr>Forms of Energy</vt:lpstr>
      <vt:lpstr>Sources of Energy</vt:lpstr>
      <vt:lpstr>(2)Transformation of Energy</vt:lpstr>
      <vt:lpstr> Question: How does energy changes its form?</vt:lpstr>
      <vt:lpstr>Transformation of Energy:</vt:lpstr>
      <vt:lpstr> Energy Transformation  in Our Daily Life</vt:lpstr>
      <vt:lpstr>(3)Transfer of Energy </vt:lpstr>
      <vt:lpstr>    (1) Transfer of Heat(Conduction):</vt:lpstr>
      <vt:lpstr>(1) Transfer of Heat(Conduction):</vt:lpstr>
      <vt:lpstr> (1) Transfer of Heat( Convection):</vt:lpstr>
      <vt:lpstr>(1) Transfer of Heat(Radiation):</vt:lpstr>
      <vt:lpstr>(1) Transfer of Heat(Radiation):</vt:lpstr>
      <vt:lpstr>Slide 22</vt:lpstr>
      <vt:lpstr>(2)Transfer of Light</vt:lpstr>
      <vt:lpstr>(4) Proper Use and Saving of Energy</vt:lpstr>
      <vt:lpstr>Slide 25</vt:lpstr>
      <vt:lpstr>How to Save Energy</vt:lpstr>
      <vt:lpstr>2. Structure of Matter</vt:lpstr>
      <vt:lpstr>2. Structure of Matter     What makes up matter:</vt:lpstr>
      <vt:lpstr>2. Structure of Matter     Molecule:</vt:lpstr>
      <vt:lpstr>2. Structure of Matter                 State of Matter</vt:lpstr>
      <vt:lpstr>2. Structure of Matter               State of Matter</vt:lpstr>
      <vt:lpstr>2. Structure of Matter     State of Matter</vt:lpstr>
      <vt:lpstr>2. Structure of Matter                State of Matter</vt:lpstr>
      <vt:lpstr>Changes of State of Water</vt:lpstr>
      <vt:lpstr>Slide 35</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Class;</dc:title>
  <dc:creator>Mukul</dc:creator>
  <cp:lastModifiedBy>Mukul</cp:lastModifiedBy>
  <cp:revision>86</cp:revision>
  <dcterms:created xsi:type="dcterms:W3CDTF">2017-01-21T14:52:44Z</dcterms:created>
  <dcterms:modified xsi:type="dcterms:W3CDTF">2017-03-11T16:19:41Z</dcterms:modified>
</cp:coreProperties>
</file>