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94" r:id="rId2"/>
    <p:sldId id="288" r:id="rId3"/>
    <p:sldId id="266" r:id="rId4"/>
    <p:sldId id="293" r:id="rId5"/>
    <p:sldId id="257" r:id="rId6"/>
    <p:sldId id="265" r:id="rId7"/>
    <p:sldId id="258" r:id="rId8"/>
    <p:sldId id="259" r:id="rId9"/>
    <p:sldId id="260" r:id="rId10"/>
    <p:sldId id="267" r:id="rId11"/>
    <p:sldId id="261" r:id="rId12"/>
    <p:sldId id="262" r:id="rId13"/>
    <p:sldId id="269" r:id="rId14"/>
    <p:sldId id="263" r:id="rId15"/>
    <p:sldId id="268" r:id="rId16"/>
    <p:sldId id="290" r:id="rId17"/>
    <p:sldId id="270" r:id="rId18"/>
    <p:sldId id="271" r:id="rId19"/>
    <p:sldId id="272" r:id="rId20"/>
    <p:sldId id="273" r:id="rId21"/>
    <p:sldId id="274" r:id="rId22"/>
    <p:sldId id="291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C34"/>
    <a:srgbClr val="6C2204"/>
    <a:srgbClr val="F74D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666CA-37EE-4ABE-96D0-27BC17C9AFD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AF1D7-398F-4816-9F22-9E751DE5F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5E96A-D230-41B9-B841-F910911C8A08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034A-4E4F-4145-BE55-60C6F3D94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D034A-4E4F-4145-BE55-60C6F3D949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D034A-4E4F-4145-BE55-60C6F3D949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A0-9886-4D02-9583-E5D21964554C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8584-D23D-4AE5-AF5C-C1EEA1F1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A0-9886-4D02-9583-E5D21964554C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8584-D23D-4AE5-AF5C-C1EEA1F1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A0-9886-4D02-9583-E5D21964554C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8584-D23D-4AE5-AF5C-C1EEA1F1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A0-9886-4D02-9583-E5D21964554C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8584-D23D-4AE5-AF5C-C1EEA1F1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A0-9886-4D02-9583-E5D21964554C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8584-D23D-4AE5-AF5C-C1EEA1F1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A0-9886-4D02-9583-E5D21964554C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8584-D23D-4AE5-AF5C-C1EEA1F1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A0-9886-4D02-9583-E5D21964554C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8584-D23D-4AE5-AF5C-C1EEA1F1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A0-9886-4D02-9583-E5D21964554C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8584-D23D-4AE5-AF5C-C1EEA1F1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A0-9886-4D02-9583-E5D21964554C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8584-D23D-4AE5-AF5C-C1EEA1F1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A0-9886-4D02-9583-E5D21964554C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8584-D23D-4AE5-AF5C-C1EEA1F1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A0-9886-4D02-9583-E5D21964554C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798584-D23D-4AE5-AF5C-C1EEA1F149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2DEAA0-9886-4D02-9583-E5D21964554C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798584-D23D-4AE5-AF5C-C1EEA1F149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-life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2362200"/>
            <a:ext cx="7620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11500" b="1" dirty="0" smtClean="0">
                <a:solidFill>
                  <a:srgbClr val="002060"/>
                </a:solidFill>
                <a:latin typeface="+mj-lt"/>
              </a:rPr>
              <a:t>WELCOME</a:t>
            </a:r>
            <a:endParaRPr lang="en-US" sz="9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458200" cy="667512"/>
          </a:xfrm>
        </p:spPr>
        <p:txBody>
          <a:bodyPr>
            <a:noAutofit/>
          </a:bodyPr>
          <a:lstStyle/>
          <a:p>
            <a:r>
              <a:rPr lang="en-US" sz="4400" dirty="0" smtClean="0"/>
              <a:t>Animals(How do animals use water):</a:t>
            </a:r>
            <a:endParaRPr lang="en-US" sz="4000" dirty="0"/>
          </a:p>
        </p:txBody>
      </p:sp>
      <p:pic>
        <p:nvPicPr>
          <p:cNvPr id="4" name="Content Placeholder 3" descr="and-white-retro-style-illustration-of-a-boy-drinking-water-or-milk-012KnW-clip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3158" b="3922"/>
          <a:stretch>
            <a:fillRect/>
          </a:stretch>
        </p:blipFill>
        <p:spPr>
          <a:xfrm>
            <a:off x="304800" y="1754909"/>
            <a:ext cx="2667000" cy="396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 flipH="1">
            <a:off x="3429000" y="1752600"/>
            <a:ext cx="76200" cy="4038600"/>
          </a:xfrm>
          <a:prstGeom prst="line">
            <a:avLst/>
          </a:prstGeom>
          <a:ln w="25400">
            <a:headEnd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86000" y="3276600"/>
            <a:ext cx="1219200" cy="0"/>
          </a:xfrm>
          <a:prstGeom prst="straightConnector1">
            <a:avLst/>
          </a:prstGeom>
          <a:ln w="25400"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05200" y="1752600"/>
            <a:ext cx="533400" cy="0"/>
          </a:xfrm>
          <a:prstGeom prst="straightConnector1">
            <a:avLst/>
          </a:prstGeom>
          <a:ln w="25400">
            <a:headEnd w="lg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05200" y="3124200"/>
            <a:ext cx="533400" cy="0"/>
          </a:xfrm>
          <a:prstGeom prst="straightConnector1">
            <a:avLst/>
          </a:prstGeom>
          <a:ln w="25400">
            <a:headEnd w="lg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4572000"/>
            <a:ext cx="533400" cy="0"/>
          </a:xfrm>
          <a:prstGeom prst="straightConnector1">
            <a:avLst/>
          </a:prstGeom>
          <a:ln w="25400">
            <a:headEnd w="lg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29000" y="5791200"/>
            <a:ext cx="533400" cy="0"/>
          </a:xfrm>
          <a:prstGeom prst="straightConnector1">
            <a:avLst/>
          </a:prstGeom>
          <a:ln w="25400">
            <a:headEnd w="lg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38600" y="14478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/>
          </a:p>
          <a:p>
            <a:r>
              <a:rPr lang="en-US" sz="2400" b="1" dirty="0" smtClean="0">
                <a:latin typeface="+mj-lt"/>
              </a:rPr>
              <a:t>  help to carry nutrients </a:t>
            </a:r>
          </a:p>
          <a:p>
            <a:r>
              <a:rPr lang="en-US" sz="2400" b="1" dirty="0" smtClean="0">
                <a:latin typeface="+mj-lt"/>
              </a:rPr>
              <a:t>  to all parts of the body</a:t>
            </a:r>
            <a:endParaRPr lang="en-US" sz="3600" b="1" dirty="0" smtClean="0">
              <a:latin typeface="+mj-lt"/>
            </a:endParaRPr>
          </a:p>
          <a:p>
            <a:pPr algn="ctr"/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4038600" y="28956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+mj-lt"/>
              </a:rPr>
              <a:t>  help the body to</a:t>
            </a:r>
          </a:p>
          <a:p>
            <a:r>
              <a:rPr lang="en-US" sz="2400" b="1" dirty="0" smtClean="0">
                <a:latin typeface="+mj-lt"/>
              </a:rPr>
              <a:t>  absorb the nutrients</a:t>
            </a:r>
            <a:endParaRPr lang="en-US" sz="36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2400" y="41910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+mj-lt"/>
              </a:rPr>
              <a:t>helps to digest food</a:t>
            </a:r>
            <a:endParaRPr lang="en-US" sz="3600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2400" y="54102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+mj-lt"/>
              </a:rPr>
              <a:t>maintain proper temperature of our body</a:t>
            </a:r>
            <a:endParaRPr lang="en-US" sz="48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6172200"/>
            <a:ext cx="400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We need water to survive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72312"/>
          </a:xfrm>
        </p:spPr>
        <p:txBody>
          <a:bodyPr/>
          <a:lstStyle/>
          <a:p>
            <a:r>
              <a:rPr lang="en-US" dirty="0" smtClean="0"/>
              <a:t>2. 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514350" indent="-514350">
              <a:buAutoNum type="arabicParenBoth"/>
            </a:pPr>
            <a:r>
              <a:rPr lang="en-US" sz="4000" dirty="0" smtClean="0">
                <a:solidFill>
                  <a:schemeClr val="accent1"/>
                </a:solidFill>
                <a:latin typeface="+mj-lt"/>
              </a:rPr>
              <a:t>Changing State of Water</a:t>
            </a:r>
            <a:endParaRPr lang="en-US" sz="3200" dirty="0" smtClean="0">
              <a:solidFill>
                <a:schemeClr val="accent1"/>
              </a:solidFill>
              <a:latin typeface="+mj-lt"/>
            </a:endParaRPr>
          </a:p>
          <a:p>
            <a:pPr marL="514350" indent="-514350">
              <a:buNone/>
            </a:pPr>
            <a:r>
              <a:rPr lang="en-US" dirty="0" smtClean="0">
                <a:latin typeface="+mj-lt"/>
              </a:rPr>
              <a:t>	Have we ever seen the drops of water on the surface of grasses in the morning? Where do the droplets come from?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water-drops-on-grass-wall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657600"/>
            <a:ext cx="3810000" cy="2190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943600"/>
            <a:ext cx="399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water droplets on the surface of grasses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4191000"/>
            <a:ext cx="2380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Can you guess where</a:t>
            </a:r>
          </a:p>
          <a:p>
            <a:r>
              <a:rPr lang="en-US" dirty="0" smtClean="0">
                <a:latin typeface="Comic Sans MS" pitchFamily="66" charset="0"/>
              </a:rPr>
              <a:t> the water droplets </a:t>
            </a:r>
          </a:p>
          <a:p>
            <a:r>
              <a:rPr lang="en-US" dirty="0" smtClean="0">
                <a:latin typeface="Comic Sans MS" pitchFamily="66" charset="0"/>
              </a:rPr>
              <a:t>come from?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53000" y="4648200"/>
            <a:ext cx="16764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534400" cy="685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QUESTION: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How are the water droplets formed?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glas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0556" y="4038600"/>
            <a:ext cx="1622644" cy="2438400"/>
          </a:xfrm>
        </p:spPr>
      </p:pic>
      <p:pic>
        <p:nvPicPr>
          <p:cNvPr id="7" name="Picture 6" descr="glass2.jpg"/>
          <p:cNvPicPr>
            <a:picLocks noChangeAspect="1"/>
          </p:cNvPicPr>
          <p:nvPr/>
        </p:nvPicPr>
        <p:blipFill>
          <a:blip r:embed="rId3" cstate="print"/>
          <a:srcRect l="15385" t="7212" r="19231"/>
          <a:stretch>
            <a:fillRect/>
          </a:stretch>
        </p:blipFill>
        <p:spPr>
          <a:xfrm>
            <a:off x="6553200" y="4044203"/>
            <a:ext cx="1262826" cy="2432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373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Glass A: room temperature water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1443" y="6488668"/>
            <a:ext cx="325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Glass B: water with ice cubes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524000"/>
            <a:ext cx="88080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Activity:</a:t>
            </a:r>
            <a:r>
              <a:rPr lang="en-US" sz="3200" b="1" dirty="0" smtClean="0">
                <a:latin typeface="+mj-lt"/>
              </a:rPr>
              <a:t>      water droplets on the glass</a:t>
            </a:r>
          </a:p>
          <a:p>
            <a:r>
              <a:rPr lang="en-US" sz="3200" b="1" dirty="0" smtClean="0">
                <a:latin typeface="+mj-lt"/>
              </a:rPr>
              <a:t>What to Do:</a:t>
            </a:r>
            <a:endParaRPr lang="en-US" sz="2800" b="1" dirty="0" smtClean="0">
              <a:latin typeface="+mj-lt"/>
            </a:endParaRPr>
          </a:p>
          <a:p>
            <a:pPr marL="514350" indent="-514350"/>
            <a:r>
              <a:rPr lang="en-US" sz="2600" dirty="0" smtClean="0">
                <a:latin typeface="+mj-lt"/>
              </a:rPr>
              <a:t>1. Prepare two clean glasses, water, and ice cubes.</a:t>
            </a:r>
          </a:p>
          <a:p>
            <a:pPr marL="342900" indent="-342900"/>
            <a:r>
              <a:rPr lang="en-US" sz="2600" dirty="0" smtClean="0">
                <a:latin typeface="+mj-lt"/>
              </a:rPr>
              <a:t>2. Pour room temperature water into two glasses, and then</a:t>
            </a:r>
          </a:p>
          <a:p>
            <a:pPr marL="342900" indent="-342900"/>
            <a:r>
              <a:rPr lang="en-US" sz="2600" dirty="0" smtClean="0">
                <a:latin typeface="+mj-lt"/>
              </a:rPr>
              <a:t>	put ice cubes in one glass.</a:t>
            </a:r>
          </a:p>
          <a:p>
            <a:pPr marL="342900" indent="-342900"/>
            <a:r>
              <a:rPr lang="en-US" sz="2600" dirty="0" smtClean="0">
                <a:latin typeface="+mj-lt"/>
              </a:rPr>
              <a:t>3.</a:t>
            </a:r>
            <a:r>
              <a:rPr lang="en-US" sz="2600" b="1" dirty="0" smtClean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After a while, observe the surface of two glasses.</a:t>
            </a:r>
            <a:r>
              <a:rPr lang="en-US" sz="2600" dirty="0" smtClean="0"/>
              <a:t> </a:t>
            </a:r>
          </a:p>
          <a:p>
            <a:pPr marL="342900" indent="-342900"/>
            <a:r>
              <a:rPr lang="en-US" sz="3200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429512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(1)Changing State of Water</a:t>
            </a:r>
            <a:r>
              <a:rPr lang="en-US" sz="4400" dirty="0" smtClean="0">
                <a:solidFill>
                  <a:schemeClr val="accent1"/>
                </a:solidFill>
              </a:rPr>
              <a:t/>
            </a:r>
            <a:br>
              <a:rPr lang="en-US" sz="4400" dirty="0" smtClean="0">
                <a:solidFill>
                  <a:schemeClr val="accent1"/>
                </a:solidFill>
              </a:rPr>
            </a:br>
            <a:r>
              <a:rPr lang="en-US" sz="4400" dirty="0" smtClean="0">
                <a:solidFill>
                  <a:schemeClr val="accent1"/>
                </a:solidFill>
              </a:rPr>
              <a:t>     </a:t>
            </a:r>
            <a:r>
              <a:rPr lang="en-US" b="1" dirty="0" smtClean="0"/>
              <a:t>Result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We found the droplets of water on the surface of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glass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B</a:t>
            </a:r>
            <a:r>
              <a:rPr lang="en-US" dirty="0" smtClean="0">
                <a:latin typeface="+mj-lt"/>
              </a:rPr>
              <a:t>. On the other hand, the droplets were not found on the surface of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glass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A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glas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392244"/>
            <a:ext cx="1819871" cy="2740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4876800"/>
            <a:ext cx="1784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Water droplets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6019800"/>
            <a:ext cx="3252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Glass B: water with ice cubes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72200" y="44196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3" descr="glas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8725" y="3352800"/>
            <a:ext cx="1743075" cy="26193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09600" y="6019800"/>
            <a:ext cx="3739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Glass A: room temperature water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(1)Changing State of Water</a:t>
            </a:r>
            <a:r>
              <a:rPr lang="en-US" sz="4400" dirty="0" smtClean="0">
                <a:solidFill>
                  <a:schemeClr val="accent1"/>
                </a:solidFill>
              </a:rPr>
              <a:t/>
            </a:r>
            <a:br>
              <a:rPr lang="en-US" sz="4400" dirty="0" smtClean="0">
                <a:solidFill>
                  <a:schemeClr val="accent1"/>
                </a:solidFill>
              </a:rPr>
            </a:br>
            <a:r>
              <a:rPr lang="en-US" sz="4400" dirty="0" smtClean="0">
                <a:solidFill>
                  <a:schemeClr val="accent1"/>
                </a:solidFill>
              </a:rPr>
              <a:t>     </a:t>
            </a:r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+mj-lt"/>
              </a:rPr>
              <a:t>Think about the following points based on the result:</a:t>
            </a:r>
          </a:p>
          <a:p>
            <a:pPr>
              <a:buNone/>
            </a:pPr>
            <a:endParaRPr lang="en-US" b="1" dirty="0" smtClean="0">
              <a:latin typeface="+mj-lt"/>
            </a:endParaRPr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                  Glass A</a:t>
            </a:r>
            <a:r>
              <a:rPr lang="en-US" b="1" dirty="0" smtClean="0">
                <a:solidFill>
                  <a:srgbClr val="C00000"/>
                </a:solidFill>
              </a:rPr>
              <a:t> 				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Glass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B</a:t>
            </a:r>
            <a:endParaRPr lang="en-US" b="1" dirty="0" smtClean="0">
              <a:solidFill>
                <a:srgbClr val="C00000"/>
              </a:solidFill>
              <a:latin typeface="+mj-lt"/>
            </a:endParaRPr>
          </a:p>
          <a:p>
            <a:pPr marL="880110" lvl="1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What condition is different between two glasses?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Can you guess where the droplets come from? How?</a:t>
            </a:r>
            <a:endParaRPr lang="en-US" dirty="0">
              <a:latin typeface="+mj-lt"/>
            </a:endParaRPr>
          </a:p>
        </p:txBody>
      </p:sp>
      <p:pic>
        <p:nvPicPr>
          <p:cNvPr id="4" name="Content Placeholder 3" descr="glas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438400"/>
            <a:ext cx="1571937" cy="2362200"/>
          </a:xfrm>
          <a:prstGeom prst="rect">
            <a:avLst/>
          </a:prstGeom>
        </p:spPr>
      </p:pic>
      <p:pic>
        <p:nvPicPr>
          <p:cNvPr id="6" name="Picture 5" descr="glas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7729" y="2590800"/>
            <a:ext cx="1515071" cy="228151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458200" cy="667512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en-US" sz="4800" dirty="0" smtClean="0">
                <a:solidFill>
                  <a:schemeClr val="accent1"/>
                </a:solidFill>
              </a:rPr>
              <a:t/>
            </a:r>
            <a:br>
              <a:rPr lang="en-US" sz="48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/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dirty="0" smtClean="0"/>
              <a:t> </a:t>
            </a:r>
            <a:r>
              <a:rPr lang="en-US" sz="4400" dirty="0" smtClean="0">
                <a:solidFill>
                  <a:schemeClr val="accent1"/>
                </a:solidFill>
              </a:rPr>
              <a:t>(1)Changing State of Water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sz="4000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Dew</a:t>
            </a:r>
            <a:r>
              <a:rPr lang="en-US" sz="3000" dirty="0" smtClean="0">
                <a:latin typeface="+mj-lt"/>
              </a:rPr>
              <a:t>: The drops of water that form on cool surface such as grass and leaves at night are called </a:t>
            </a:r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dew.</a:t>
            </a:r>
          </a:p>
          <a:p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How dew are formed?</a:t>
            </a:r>
          </a:p>
          <a:p>
            <a:pPr>
              <a:buNone/>
            </a:pPr>
            <a:r>
              <a:rPr lang="en-US" sz="3000" dirty="0" smtClean="0">
                <a:solidFill>
                  <a:srgbClr val="C00000"/>
                </a:solidFill>
                <a:latin typeface="+mj-lt"/>
              </a:rPr>
              <a:t>	</a:t>
            </a:r>
            <a:r>
              <a:rPr lang="en-US" sz="3000" dirty="0" smtClean="0">
                <a:latin typeface="+mj-lt"/>
              </a:rPr>
              <a:t>When the air comes into contact with some cold surface such as leaves or grass, water </a:t>
            </a:r>
            <a:r>
              <a:rPr lang="en-US" sz="3000" dirty="0" err="1" smtClean="0">
                <a:latin typeface="+mj-lt"/>
              </a:rPr>
              <a:t>vapour</a:t>
            </a:r>
            <a:r>
              <a:rPr lang="en-US" sz="3000" dirty="0" smtClean="0">
                <a:latin typeface="+mj-lt"/>
              </a:rPr>
              <a:t> in the air forms into water droplets on that cold surface. Water </a:t>
            </a:r>
            <a:r>
              <a:rPr lang="en-US" sz="3000" dirty="0" err="1" smtClean="0">
                <a:latin typeface="+mj-lt"/>
              </a:rPr>
              <a:t>vapour</a:t>
            </a:r>
            <a:r>
              <a:rPr lang="en-US" sz="3000" dirty="0" smtClean="0">
                <a:latin typeface="+mj-lt"/>
              </a:rPr>
              <a:t> in the air is changed into water by cooling.</a:t>
            </a:r>
          </a:p>
          <a:p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Condensation: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dirty="0" smtClean="0">
                <a:latin typeface="+mj-lt"/>
              </a:rPr>
              <a:t>The process of changing</a:t>
            </a:r>
          </a:p>
          <a:p>
            <a:pPr>
              <a:buNone/>
            </a:pPr>
            <a:r>
              <a:rPr lang="en-US" sz="3000" dirty="0" smtClean="0">
                <a:latin typeface="+mj-lt"/>
              </a:rPr>
              <a:t>   state from a gas to liquid is called </a:t>
            </a:r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condensation.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en-US" sz="3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000" dirty="0" smtClean="0">
                <a:latin typeface="+mj-lt"/>
              </a:rPr>
              <a:t>Water </a:t>
            </a:r>
            <a:r>
              <a:rPr lang="en-US" sz="3000" dirty="0" err="1" smtClean="0">
                <a:latin typeface="+mj-lt"/>
              </a:rPr>
              <a:t>vapour</a:t>
            </a:r>
            <a:r>
              <a:rPr lang="en-US" sz="3000" dirty="0" smtClean="0">
                <a:latin typeface="+mj-lt"/>
              </a:rPr>
              <a:t> in the air is changed into water </a:t>
            </a:r>
          </a:p>
          <a:p>
            <a:pPr>
              <a:buNone/>
            </a:pPr>
            <a:r>
              <a:rPr lang="en-US" sz="3000" dirty="0" smtClean="0">
                <a:latin typeface="+mj-lt"/>
              </a:rPr>
              <a:t>   by cooling.</a:t>
            </a:r>
          </a:p>
          <a:p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Evaporation</a:t>
            </a:r>
            <a:r>
              <a:rPr lang="en-US" sz="3000" dirty="0" smtClean="0">
                <a:latin typeface="+mj-lt"/>
              </a:rPr>
              <a:t>: The process of changing</a:t>
            </a:r>
          </a:p>
          <a:p>
            <a:pPr>
              <a:buNone/>
            </a:pPr>
            <a:r>
              <a:rPr lang="en-US" sz="3000" dirty="0" smtClean="0">
                <a:latin typeface="+mj-lt"/>
              </a:rPr>
              <a:t>    state from a liquid to gas is called </a:t>
            </a:r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evaporation. 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    </a:t>
            </a:r>
            <a:r>
              <a:rPr lang="en-US" sz="3000" dirty="0" smtClean="0">
                <a:latin typeface="+mj-lt"/>
              </a:rPr>
              <a:t>When water is heated, it changes into water </a:t>
            </a:r>
            <a:r>
              <a:rPr lang="en-US" sz="3000" dirty="0" err="1" smtClean="0">
                <a:latin typeface="+mj-lt"/>
              </a:rPr>
              <a:t>vapour</a:t>
            </a:r>
            <a:r>
              <a:rPr lang="en-US" sz="3000" dirty="0" smtClean="0">
                <a:latin typeface="+mj-lt"/>
              </a:rPr>
              <a:t>.</a:t>
            </a:r>
            <a:endParaRPr lang="en-US" sz="3000" b="1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IMG_022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9343" y="3429000"/>
            <a:ext cx="2513371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5105400"/>
            <a:ext cx="221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dew on spider web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09-06 at 3.25.07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7620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heating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762000"/>
            <a:ext cx="182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heating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5486400"/>
            <a:ext cx="1688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cooling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5486400"/>
            <a:ext cx="1623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cooling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6096000"/>
            <a:ext cx="5257800" cy="533400"/>
          </a:xfrm>
          <a:prstGeom prst="rect">
            <a:avLst/>
          </a:prstGeom>
          <a:solidFill>
            <a:srgbClr val="F74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Water changes its state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/>
            </a:r>
            <a:br>
              <a:rPr lang="en-US" sz="4400" dirty="0" smtClean="0">
                <a:solidFill>
                  <a:schemeClr val="accent1"/>
                </a:solidFill>
              </a:rPr>
            </a:br>
            <a:r>
              <a:rPr lang="en-US" sz="4400" dirty="0" smtClean="0">
                <a:solidFill>
                  <a:schemeClr val="accent1"/>
                </a:solidFill>
              </a:rPr>
              <a:t/>
            </a:r>
            <a:br>
              <a:rPr lang="en-US" sz="4400" dirty="0" smtClean="0">
                <a:solidFill>
                  <a:schemeClr val="accent1"/>
                </a:solidFill>
              </a:rPr>
            </a:br>
            <a:r>
              <a:rPr lang="en-US" sz="4400" dirty="0" smtClean="0">
                <a:solidFill>
                  <a:schemeClr val="accent1"/>
                </a:solidFill>
              </a:rPr>
              <a:t/>
            </a:r>
            <a:br>
              <a:rPr lang="en-US" sz="4400" dirty="0" smtClean="0">
                <a:solidFill>
                  <a:schemeClr val="accent1"/>
                </a:solidFill>
              </a:rPr>
            </a:br>
            <a:r>
              <a:rPr lang="en-US" sz="4400" dirty="0" smtClean="0">
                <a:solidFill>
                  <a:schemeClr val="accent1"/>
                </a:solidFill>
              </a:rPr>
              <a:t/>
            </a:r>
            <a:br>
              <a:rPr lang="en-US" sz="4400" dirty="0" smtClean="0">
                <a:solidFill>
                  <a:schemeClr val="accent1"/>
                </a:solidFill>
              </a:rPr>
            </a:br>
            <a:r>
              <a:rPr lang="en-US" sz="4400" dirty="0" smtClean="0">
                <a:solidFill>
                  <a:schemeClr val="accent1"/>
                </a:solidFill>
              </a:rPr>
              <a:t>(1)Changing State of Water </a:t>
            </a:r>
            <a:br>
              <a:rPr lang="en-US" sz="4400" dirty="0" smtClean="0">
                <a:solidFill>
                  <a:schemeClr val="accent1"/>
                </a:solidFill>
              </a:rPr>
            </a:br>
            <a:r>
              <a:rPr lang="en-US" sz="4400" dirty="0" smtClean="0">
                <a:solidFill>
                  <a:schemeClr val="accent1"/>
                </a:solidFill>
              </a:rPr>
              <a:t>  </a:t>
            </a:r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Changing state of water</a:t>
            </a:r>
            <a:r>
              <a:rPr lang="en-US" sz="28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    The state of water is changed due to </a:t>
            </a:r>
            <a:r>
              <a:rPr lang="en-US" sz="2800" b="1" dirty="0" smtClean="0">
                <a:latin typeface="+mj-lt"/>
              </a:rPr>
              <a:t>heating and cooling.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When ice is heated, it changes into water.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When heat is added to water, it evaporates and changes into water  </a:t>
            </a:r>
            <a:r>
              <a:rPr lang="en-US" sz="2800" dirty="0" err="1" smtClean="0">
                <a:latin typeface="+mj-lt"/>
              </a:rPr>
              <a:t>vapour</a:t>
            </a:r>
            <a:r>
              <a:rPr lang="en-US" sz="2800" dirty="0" smtClean="0">
                <a:latin typeface="+mj-lt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When water </a:t>
            </a:r>
            <a:r>
              <a:rPr lang="en-US" sz="2800" dirty="0" err="1" smtClean="0">
                <a:latin typeface="+mj-lt"/>
              </a:rPr>
              <a:t>vapour</a:t>
            </a:r>
            <a:r>
              <a:rPr lang="en-US" sz="2800" dirty="0" smtClean="0">
                <a:latin typeface="+mj-lt"/>
              </a:rPr>
              <a:t> is cooled, it condenses to form water.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When water is cooled, it freezes and becomes ice.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(2) What is Water 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After rain, there is a puddle of water on the ground. After a short time, the puddle of water disappears.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	Where has the water gone?</a:t>
            </a:r>
            <a:r>
              <a:rPr lang="en-US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4" descr="puddl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581400"/>
            <a:ext cx="3962400" cy="2639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4038600"/>
            <a:ext cx="2755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Can you guess where the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puddle of water has gone?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33800" y="4267200"/>
            <a:ext cx="21336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 Diagonal Corner Rectangle 10"/>
          <p:cNvSpPr/>
          <p:nvPr/>
        </p:nvSpPr>
        <p:spPr>
          <a:xfrm>
            <a:off x="5715000" y="4876800"/>
            <a:ext cx="32766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Water from the rainfall either is absorbed into the ground or runs off into rivers.  </a:t>
            </a:r>
            <a:endParaRPr lang="en-US" sz="2000" dirty="0"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86600" y="4572000"/>
            <a:ext cx="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609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QUESTION: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Where does water go and come from?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  <a:ln>
            <a:noFill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Activity:</a:t>
            </a:r>
            <a:r>
              <a:rPr lang="en-US" b="1" dirty="0" smtClean="0">
                <a:latin typeface="+mj-lt"/>
              </a:rPr>
              <a:t> 		</a:t>
            </a:r>
            <a:r>
              <a:rPr lang="en-US" sz="2800" b="1" dirty="0" smtClean="0">
                <a:latin typeface="+mj-lt"/>
              </a:rPr>
              <a:t>Water in the air</a:t>
            </a:r>
            <a:r>
              <a:rPr lang="en-US" b="1" dirty="0" smtClean="0">
                <a:latin typeface="+mj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+mj-lt"/>
              </a:rPr>
              <a:t>What to Do:</a:t>
            </a:r>
          </a:p>
          <a:p>
            <a:pPr marL="88011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+mj-lt"/>
              </a:rPr>
              <a:t>Prepare a clear plastic bag, and a vessel filled with ice water.</a:t>
            </a:r>
          </a:p>
          <a:p>
            <a:pPr marL="88011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+mj-lt"/>
              </a:rPr>
              <a:t>Catch the air with a clear plastic bag and tie the bag closed tightly.</a:t>
            </a:r>
          </a:p>
          <a:p>
            <a:pPr marL="88011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+mj-lt"/>
              </a:rPr>
              <a:t>Put the bag into the vessel for a while, and then take it out from the vessel.</a:t>
            </a:r>
          </a:p>
          <a:p>
            <a:pPr marL="88011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+mj-lt"/>
              </a:rPr>
              <a:t>Observe the inside of the bag.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1304-hard_boiled_egg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105400"/>
            <a:ext cx="2470150" cy="1645406"/>
          </a:xfrm>
          <a:prstGeom prst="rect">
            <a:avLst/>
          </a:prstGeom>
        </p:spPr>
      </p:pic>
      <p:pic>
        <p:nvPicPr>
          <p:cNvPr id="7" name="Picture 6" descr="air-plastic-bag-transparent-full-isolated-white-34647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102242">
            <a:off x="6467291" y="4355178"/>
            <a:ext cx="1342687" cy="1628258"/>
          </a:xfrm>
          <a:prstGeom prst="ellipse">
            <a:avLst/>
          </a:prstGeom>
          <a:solidFill>
            <a:srgbClr val="FFFF00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9" name="Straight Arrow Connector 18"/>
          <p:cNvCxnSpPr/>
          <p:nvPr/>
        </p:nvCxnSpPr>
        <p:spPr>
          <a:xfrm flipH="1">
            <a:off x="6248400" y="5410200"/>
            <a:ext cx="3048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-life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9050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2060"/>
                </a:solidFill>
                <a:latin typeface="+mj-lt"/>
              </a:rPr>
              <a:t>ELEMENTARY SCIENCE</a:t>
            </a:r>
            <a:br>
              <a:rPr lang="en-US" sz="5400" dirty="0" smtClean="0">
                <a:solidFill>
                  <a:srgbClr val="002060"/>
                </a:solidFill>
                <a:latin typeface="+mj-lt"/>
              </a:rPr>
            </a:br>
            <a:r>
              <a:rPr lang="en-US" sz="5400" dirty="0" smtClean="0">
                <a:solidFill>
                  <a:srgbClr val="002060"/>
                </a:solidFill>
                <a:latin typeface="+mj-lt"/>
              </a:rPr>
              <a:t>                      Class: Five</a:t>
            </a:r>
          </a:p>
          <a:p>
            <a:pPr algn="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3</a:t>
            </a:r>
          </a:p>
          <a:p>
            <a:pPr algn="r"/>
            <a:r>
              <a:rPr lang="en-US" sz="4400" dirty="0" smtClean="0">
                <a:latin typeface="+mj-lt"/>
              </a:rPr>
              <a:t>                  </a:t>
            </a:r>
            <a:r>
              <a:rPr lang="en-US" sz="4400" b="1" dirty="0" smtClean="0">
                <a:latin typeface="+mj-lt"/>
              </a:rPr>
              <a:t>Water for Life</a:t>
            </a: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(2) What is Water Cycle?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Think about the following points based on your observation: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What happened to inside of the bag? Why?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Can you guess what the air has?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empty-plastic-bag-water-16843802.jpg"/>
          <p:cNvPicPr>
            <a:picLocks noChangeAspect="1"/>
          </p:cNvPicPr>
          <p:nvPr/>
        </p:nvPicPr>
        <p:blipFill>
          <a:blip r:embed="rId2" cstate="print"/>
          <a:srcRect r="3982" b="12622"/>
          <a:stretch>
            <a:fillRect/>
          </a:stretch>
        </p:blipFill>
        <p:spPr>
          <a:xfrm>
            <a:off x="1981200" y="3901711"/>
            <a:ext cx="3505200" cy="2348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6248400"/>
            <a:ext cx="2669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air has water  </a:t>
            </a:r>
            <a:r>
              <a:rPr lang="en-US" sz="2000" b="1" dirty="0" err="1" smtClean="0">
                <a:solidFill>
                  <a:srgbClr val="C00000"/>
                </a:solidFill>
              </a:rPr>
              <a:t>vapour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(2) What is Water Cycle?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We have already known from the experiment that air has water </a:t>
            </a:r>
            <a:r>
              <a:rPr lang="en-US" sz="2400" dirty="0" err="1" smtClean="0">
                <a:latin typeface="+mj-lt"/>
              </a:rPr>
              <a:t>vapour</a:t>
            </a:r>
            <a:r>
              <a:rPr lang="en-US" sz="2400" dirty="0" smtClean="0">
                <a:latin typeface="+mj-lt"/>
              </a:rPr>
              <a:t>.</a:t>
            </a:r>
          </a:p>
          <a:p>
            <a:r>
              <a:rPr lang="en-US" sz="2400" dirty="0" smtClean="0">
                <a:latin typeface="+mj-lt"/>
              </a:rPr>
              <a:t> Water of the earth surface mostly evaporates due to the heat of the sun and get into the air. </a:t>
            </a:r>
          </a:p>
          <a:p>
            <a:r>
              <a:rPr lang="en-US" sz="2400" dirty="0" smtClean="0">
                <a:latin typeface="+mj-lt"/>
              </a:rPr>
              <a:t>This means that the water changes its state from liquid to water </a:t>
            </a:r>
            <a:r>
              <a:rPr lang="en-US" sz="2400" dirty="0" err="1" smtClean="0">
                <a:latin typeface="+mj-lt"/>
              </a:rPr>
              <a:t>vapour</a:t>
            </a:r>
            <a:r>
              <a:rPr lang="en-US" sz="2400" dirty="0" smtClean="0">
                <a:latin typeface="+mj-lt"/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3" descr="water cycl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738880"/>
            <a:ext cx="4840014" cy="31191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water cycl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300" dirty="0" smtClean="0">
                <a:latin typeface="+mj-lt"/>
              </a:rPr>
              <a:t>The way that water moves all around the Earth as it changes its state is </a:t>
            </a:r>
          </a:p>
          <a:p>
            <a:pPr>
              <a:spcBef>
                <a:spcPts val="0"/>
              </a:spcBef>
              <a:buNone/>
            </a:pPr>
            <a:r>
              <a:rPr lang="en-US" sz="2300" dirty="0" smtClean="0">
                <a:latin typeface="+mj-lt"/>
              </a:rPr>
              <a:t>called the </a:t>
            </a:r>
            <a:r>
              <a:rPr lang="en-US" sz="2300" b="1" dirty="0" smtClean="0">
                <a:solidFill>
                  <a:srgbClr val="C00000"/>
                </a:solidFill>
                <a:latin typeface="+mj-lt"/>
              </a:rPr>
              <a:t>water cycle.</a:t>
            </a:r>
          </a:p>
          <a:p>
            <a:pPr>
              <a:spcBef>
                <a:spcPts val="0"/>
              </a:spcBef>
              <a:buNone/>
            </a:pPr>
            <a:endParaRPr lang="en-US" sz="2300" b="1" dirty="0" smtClean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300" dirty="0" smtClean="0">
                <a:latin typeface="+mj-lt"/>
              </a:rPr>
              <a:t>State of water is always changing through this cycle. Water in oceans </a:t>
            </a:r>
          </a:p>
          <a:p>
            <a:pPr>
              <a:spcBef>
                <a:spcPts val="0"/>
              </a:spcBef>
              <a:buNone/>
            </a:pPr>
            <a:r>
              <a:rPr lang="en-US" sz="2300" dirty="0" smtClean="0">
                <a:latin typeface="+mj-lt"/>
              </a:rPr>
              <a:t>and rivers evaporates and becomes water </a:t>
            </a:r>
            <a:r>
              <a:rPr lang="en-US" sz="2300" dirty="0" err="1" smtClean="0">
                <a:latin typeface="+mj-lt"/>
              </a:rPr>
              <a:t>vapour</a:t>
            </a:r>
            <a:r>
              <a:rPr lang="en-US" sz="2300" dirty="0" smtClean="0">
                <a:latin typeface="+mj-lt"/>
              </a:rPr>
              <a:t>. As water </a:t>
            </a:r>
            <a:r>
              <a:rPr lang="en-US" sz="2300" dirty="0" err="1" smtClean="0">
                <a:latin typeface="+mj-lt"/>
              </a:rPr>
              <a:t>vapour</a:t>
            </a:r>
            <a:r>
              <a:rPr lang="en-US" sz="2300" dirty="0" smtClean="0">
                <a:latin typeface="+mj-lt"/>
              </a:rPr>
              <a:t> rises </a:t>
            </a:r>
          </a:p>
          <a:p>
            <a:pPr>
              <a:spcBef>
                <a:spcPts val="0"/>
              </a:spcBef>
              <a:buNone/>
            </a:pPr>
            <a:r>
              <a:rPr lang="en-US" sz="2300" dirty="0" smtClean="0">
                <a:latin typeface="+mj-lt"/>
              </a:rPr>
              <a:t>in the air, it cools and condenses into tiny  droplets. These tiny droplets </a:t>
            </a:r>
          </a:p>
          <a:p>
            <a:pPr>
              <a:spcBef>
                <a:spcPts val="0"/>
              </a:spcBef>
              <a:buNone/>
            </a:pPr>
            <a:r>
              <a:rPr lang="en-US" sz="2300" dirty="0" smtClean="0">
                <a:latin typeface="+mj-lt"/>
              </a:rPr>
              <a:t>accumulate and form </a:t>
            </a:r>
            <a:r>
              <a:rPr lang="en-US" sz="2300" b="1" dirty="0" smtClean="0">
                <a:latin typeface="+mj-lt"/>
              </a:rPr>
              <a:t>clouds.</a:t>
            </a:r>
          </a:p>
          <a:p>
            <a:pPr>
              <a:spcBef>
                <a:spcPts val="0"/>
              </a:spcBef>
              <a:buNone/>
            </a:pPr>
            <a:endParaRPr lang="en-US" sz="23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2300" dirty="0" smtClean="0">
                <a:latin typeface="+mj-lt"/>
              </a:rPr>
              <a:t>Large water droplets fall back to the Earth as </a:t>
            </a:r>
            <a:r>
              <a:rPr lang="en-US" sz="2300" b="1" dirty="0" smtClean="0">
                <a:latin typeface="+mj-lt"/>
              </a:rPr>
              <a:t>rainfall.</a:t>
            </a:r>
            <a:r>
              <a:rPr lang="en-US" sz="2300" dirty="0" smtClean="0">
                <a:latin typeface="+mj-lt"/>
              </a:rPr>
              <a:t> In arctic countries </a:t>
            </a:r>
          </a:p>
          <a:p>
            <a:pPr>
              <a:spcBef>
                <a:spcPts val="0"/>
              </a:spcBef>
              <a:buNone/>
            </a:pPr>
            <a:r>
              <a:rPr lang="en-US" sz="2300" dirty="0" smtClean="0">
                <a:latin typeface="+mj-lt"/>
              </a:rPr>
              <a:t>snow also fall from cloud to the earth.</a:t>
            </a:r>
          </a:p>
          <a:p>
            <a:pPr>
              <a:spcBef>
                <a:spcPts val="0"/>
              </a:spcBef>
              <a:buNone/>
            </a:pPr>
            <a:r>
              <a:rPr lang="en-US" sz="2300" dirty="0" smtClean="0">
                <a:latin typeface="+mj-lt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300" dirty="0" smtClean="0">
                <a:latin typeface="+mj-lt"/>
              </a:rPr>
              <a:t>Water from the rainfall either is absorbed into the ground or run off into </a:t>
            </a:r>
          </a:p>
          <a:p>
            <a:pPr>
              <a:spcBef>
                <a:spcPts val="0"/>
              </a:spcBef>
              <a:buNone/>
            </a:pPr>
            <a:r>
              <a:rPr lang="en-US" sz="2300" dirty="0" smtClean="0">
                <a:latin typeface="+mj-lt"/>
              </a:rPr>
              <a:t>rivers. Water absorbed into ground becomes groundwater . Water that </a:t>
            </a:r>
          </a:p>
          <a:p>
            <a:pPr>
              <a:spcBef>
                <a:spcPts val="0"/>
              </a:spcBef>
              <a:buNone/>
            </a:pPr>
            <a:r>
              <a:rPr lang="en-US" sz="2300" dirty="0" smtClean="0">
                <a:latin typeface="+mj-lt"/>
              </a:rPr>
              <a:t>runs off into rivers flows to sea where it evaporates back into the air.</a:t>
            </a:r>
            <a:endParaRPr lang="en-US" sz="23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Water Pollution</a:t>
            </a:r>
            <a:endParaRPr lang="en-US" dirty="0"/>
          </a:p>
        </p:txBody>
      </p:sp>
      <p:pic>
        <p:nvPicPr>
          <p:cNvPr id="4" name="Content Placeholder 3" descr="e4343bf37cd34bc2469f44514756a39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2667000" cy="1905000"/>
          </a:xfrm>
        </p:spPr>
      </p:pic>
      <p:pic>
        <p:nvPicPr>
          <p:cNvPr id="6" name="Picture 5" descr="plastics-waste-materials-causing-water-pol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3251" y="4495800"/>
            <a:ext cx="2592149" cy="1733212"/>
          </a:xfrm>
          <a:prstGeom prst="rect">
            <a:avLst/>
          </a:prstGeom>
        </p:spPr>
      </p:pic>
      <p:pic>
        <p:nvPicPr>
          <p:cNvPr id="7" name="Picture 6" descr="wt p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495800"/>
            <a:ext cx="2619375" cy="1743075"/>
          </a:xfrm>
          <a:prstGeom prst="rect">
            <a:avLst/>
          </a:prstGeom>
        </p:spPr>
      </p:pic>
      <p:pic>
        <p:nvPicPr>
          <p:cNvPr id="8" name="Picture 7" descr="wt poll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1825" y="4191000"/>
            <a:ext cx="2619375" cy="1743075"/>
          </a:xfrm>
          <a:prstGeom prst="rect">
            <a:avLst/>
          </a:prstGeom>
        </p:spPr>
      </p:pic>
      <p:pic>
        <p:nvPicPr>
          <p:cNvPr id="9" name="Picture 8" descr="unnamed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12155" y="1600200"/>
            <a:ext cx="3027045" cy="1866900"/>
          </a:xfrm>
          <a:prstGeom prst="rect">
            <a:avLst/>
          </a:prstGeom>
        </p:spPr>
      </p:pic>
      <p:pic>
        <p:nvPicPr>
          <p:cNvPr id="10" name="Picture 9" descr="PB2802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25800" y="1828800"/>
            <a:ext cx="2336800" cy="17526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3657600"/>
            <a:ext cx="169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bathing cattle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365760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using insecticide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6248400"/>
            <a:ext cx="196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washing clothes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581400"/>
            <a:ext cx="20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throwing garbage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6172200"/>
            <a:ext cx="316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throwing household wastes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6324600"/>
            <a:ext cx="179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dumping trash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Water pollution</a:t>
            </a:r>
            <a:r>
              <a:rPr lang="en-US" dirty="0" smtClean="0">
                <a:latin typeface="+mj-lt"/>
              </a:rPr>
              <a:t> is the addition of harmful substances to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water. Water pollution is harmful for living things.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The Causes of Water Pollution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Water pollution is </a:t>
            </a:r>
            <a:r>
              <a:rPr lang="en-US" b="1" dirty="0" smtClean="0">
                <a:latin typeface="+mj-lt"/>
              </a:rPr>
              <a:t>mainly</a:t>
            </a:r>
            <a:r>
              <a:rPr lang="en-US" dirty="0" smtClean="0">
                <a:latin typeface="+mj-lt"/>
              </a:rPr>
              <a:t> caused by human activity.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 Water pollution caused by—</a:t>
            </a:r>
          </a:p>
          <a:p>
            <a:pPr marL="365760" lvl="1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+mj-lt"/>
              </a:rPr>
              <a:t> insecticide in agriculture</a:t>
            </a:r>
          </a:p>
          <a:p>
            <a:pPr marL="365760" lvl="1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+mj-lt"/>
              </a:rPr>
              <a:t> waste water and chemicals from factories</a:t>
            </a:r>
          </a:p>
          <a:p>
            <a:pPr marL="365760" lvl="1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+mj-lt"/>
              </a:rPr>
              <a:t> waste and trash from household</a:t>
            </a:r>
          </a:p>
          <a:p>
            <a:pPr marL="365760" lvl="1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+mj-lt"/>
              </a:rPr>
              <a:t> bathing cattle in the river and pond</a:t>
            </a:r>
          </a:p>
          <a:p>
            <a:pPr marL="365760" lvl="1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+mj-lt"/>
              </a:rPr>
              <a:t> washing clothes and utensils in the river or pond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Effects of Water Pollution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Water pollution cause death of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aquatic animals.</a:t>
            </a:r>
          </a:p>
          <a:p>
            <a:r>
              <a:rPr lang="en-US" dirty="0" smtClean="0">
                <a:latin typeface="+mj-lt"/>
              </a:rPr>
              <a:t>Water pollution cause disruption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of water food chain.</a:t>
            </a:r>
          </a:p>
          <a:p>
            <a:r>
              <a:rPr lang="en-US" dirty="0" smtClean="0">
                <a:latin typeface="+mj-lt"/>
              </a:rPr>
              <a:t> Human health affected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 by water pollution.</a:t>
            </a:r>
          </a:p>
          <a:p>
            <a:r>
              <a:rPr lang="en-US" dirty="0" smtClean="0">
                <a:latin typeface="+mj-lt"/>
              </a:rPr>
              <a:t> When human drink contaminated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water, they get waterborne diseases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 such as </a:t>
            </a:r>
            <a:r>
              <a:rPr lang="en-US" b="1" dirty="0" err="1" smtClean="0">
                <a:latin typeface="+mj-lt"/>
              </a:rPr>
              <a:t>diarrhoea</a:t>
            </a:r>
            <a:r>
              <a:rPr lang="en-US" dirty="0" smtClean="0">
                <a:latin typeface="+mj-lt"/>
              </a:rPr>
              <a:t> and </a:t>
            </a:r>
            <a:r>
              <a:rPr lang="en-US" b="1" dirty="0" smtClean="0">
                <a:latin typeface="+mj-lt"/>
              </a:rPr>
              <a:t>cholera.</a:t>
            </a:r>
            <a:endParaRPr lang="en-US" b="1" dirty="0">
              <a:latin typeface="+mj-lt"/>
            </a:endParaRPr>
          </a:p>
        </p:txBody>
      </p:sp>
      <p:pic>
        <p:nvPicPr>
          <p:cNvPr id="4" name="Picture 3" descr="pollution effects on anim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600200"/>
            <a:ext cx="3276600" cy="2241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3886200"/>
            <a:ext cx="289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death of aquatic animals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33528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How to Prevent Water Pollution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>
                <a:latin typeface="+mj-lt"/>
              </a:rPr>
              <a:t>We can prevent water pollution by reducing the use of pesticides and chemical fertilizers in agricultures.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latin typeface="+mj-lt"/>
              </a:rPr>
              <a:t>We should not throw chemicals and oils down the sink drain or the toilet.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latin typeface="+mj-lt"/>
              </a:rPr>
              <a:t>We should not throw trash into ponds, rivers, lake or seas.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latin typeface="+mj-lt"/>
              </a:rPr>
              <a:t>Picking up trash at the beach, </a:t>
            </a:r>
          </a:p>
          <a:p>
            <a:pPr>
              <a:spcBef>
                <a:spcPts val="300"/>
              </a:spcBef>
              <a:buNone/>
            </a:pPr>
            <a:r>
              <a:rPr lang="en-US" dirty="0" smtClean="0">
                <a:latin typeface="+mj-lt"/>
              </a:rPr>
              <a:t>    lake or river helps keeping water </a:t>
            </a:r>
          </a:p>
          <a:p>
            <a:pPr>
              <a:spcBef>
                <a:spcPts val="300"/>
              </a:spcBef>
              <a:buNone/>
            </a:pPr>
            <a:r>
              <a:rPr lang="en-US" dirty="0" smtClean="0">
                <a:latin typeface="+mj-lt"/>
              </a:rPr>
              <a:t>    clean.</a:t>
            </a:r>
          </a:p>
          <a:p>
            <a:pPr>
              <a:spcBef>
                <a:spcPts val="300"/>
              </a:spcBef>
              <a:buNone/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QUESTION: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How can we prevent </a:t>
            </a:r>
          </a:p>
          <a:p>
            <a:pPr>
              <a:spcBef>
                <a:spcPts val="300"/>
              </a:spcBef>
              <a:buNone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                  water pollution?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3" descr="57189484-A-vector-illustration-of-volunteer-cleaning-up-trash-on-the-beach-Stoc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839566"/>
            <a:ext cx="3593791" cy="2332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6248400"/>
            <a:ext cx="387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picking up trash helps clean water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4. Safe Water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dirty="0" smtClean="0">
                <a:latin typeface="+mj-lt"/>
              </a:rPr>
              <a:t>The safe water is necessary not only for plants and </a:t>
            </a:r>
          </a:p>
          <a:p>
            <a:pPr>
              <a:spcBef>
                <a:spcPts val="300"/>
              </a:spcBef>
              <a:buNone/>
            </a:pPr>
            <a:r>
              <a:rPr lang="en-US" dirty="0" smtClean="0">
                <a:latin typeface="+mj-lt"/>
              </a:rPr>
              <a:t>animals but also for people </a:t>
            </a:r>
            <a:r>
              <a:rPr lang="en-US" b="1" dirty="0" smtClean="0">
                <a:latin typeface="+mj-lt"/>
              </a:rPr>
              <a:t>to stay healthy.</a:t>
            </a:r>
          </a:p>
          <a:p>
            <a:pPr>
              <a:spcBef>
                <a:spcPts val="300"/>
              </a:spcBef>
              <a:buNone/>
            </a:pPr>
            <a:endParaRPr lang="en-US" b="1" dirty="0" smtClean="0">
              <a:latin typeface="+mj-lt"/>
            </a:endParaRPr>
          </a:p>
          <a:p>
            <a:pPr>
              <a:spcBef>
                <a:spcPts val="300"/>
              </a:spcBef>
              <a:buNone/>
            </a:pPr>
            <a:endParaRPr lang="en-US" sz="1200" dirty="0" smtClean="0">
              <a:latin typeface="+mj-lt"/>
            </a:endParaRPr>
          </a:p>
          <a:p>
            <a:pPr>
              <a:spcBef>
                <a:spcPts val="3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Activity: </a:t>
            </a:r>
            <a:r>
              <a:rPr lang="en-US" sz="2400" dirty="0" smtClean="0">
                <a:latin typeface="+mj-lt"/>
              </a:rPr>
              <a:t>               </a:t>
            </a:r>
            <a:r>
              <a:rPr lang="en-US" sz="2800" b="1" dirty="0" smtClean="0">
                <a:latin typeface="+mj-lt"/>
              </a:rPr>
              <a:t>Simple water filter</a:t>
            </a:r>
          </a:p>
          <a:p>
            <a:pPr>
              <a:spcBef>
                <a:spcPts val="300"/>
              </a:spcBef>
              <a:buNone/>
            </a:pPr>
            <a:r>
              <a:rPr lang="en-US" sz="2800" b="1" dirty="0" smtClean="0">
                <a:latin typeface="+mj-lt"/>
              </a:rPr>
              <a:t>What to Do:</a:t>
            </a:r>
          </a:p>
          <a:p>
            <a:pPr marL="457200" indent="-457200">
              <a:spcBef>
                <a:spcPts val="300"/>
              </a:spcBef>
              <a:buNone/>
            </a:pPr>
            <a:r>
              <a:rPr lang="en-US" sz="2400" dirty="0" smtClean="0">
                <a:latin typeface="+mj-lt"/>
              </a:rPr>
              <a:t>1.   Prepare enough dirty water from pond or river,</a:t>
            </a:r>
          </a:p>
          <a:p>
            <a:pPr marL="457200" indent="-457200">
              <a:spcBef>
                <a:spcPts val="300"/>
              </a:spcBef>
              <a:buNone/>
            </a:pPr>
            <a:r>
              <a:rPr lang="en-US" sz="2400" dirty="0" smtClean="0">
                <a:latin typeface="+mj-lt"/>
              </a:rPr>
              <a:t>      a plastic bottle, a thin cloth, sand, large gravel </a:t>
            </a:r>
          </a:p>
          <a:p>
            <a:pPr marL="457200" indent="-457200">
              <a:spcBef>
                <a:spcPts val="300"/>
              </a:spcBef>
              <a:buNone/>
            </a:pPr>
            <a:r>
              <a:rPr lang="en-US" sz="2400" dirty="0" smtClean="0">
                <a:latin typeface="+mj-lt"/>
              </a:rPr>
              <a:t>      or small rocks, and clear glass.</a:t>
            </a:r>
          </a:p>
          <a:p>
            <a:pPr marL="457200" indent="-457200">
              <a:spcBef>
                <a:spcPts val="300"/>
              </a:spcBef>
              <a:buNone/>
            </a:pPr>
            <a:r>
              <a:rPr lang="en-US" sz="2400" dirty="0" smtClean="0">
                <a:latin typeface="+mj-lt"/>
              </a:rPr>
              <a:t>2. Make a water filter as shown in the picture.</a:t>
            </a:r>
          </a:p>
          <a:p>
            <a:pPr marL="457200" indent="-457200">
              <a:spcBef>
                <a:spcPts val="300"/>
              </a:spcBef>
              <a:buNone/>
            </a:pPr>
            <a:r>
              <a:rPr lang="en-US" sz="2400" dirty="0" smtClean="0">
                <a:latin typeface="+mj-lt"/>
              </a:rPr>
              <a:t>3. Set up the filter, and pour the dirty water into</a:t>
            </a:r>
          </a:p>
          <a:p>
            <a:pPr marL="457200" indent="-457200">
              <a:spcBef>
                <a:spcPts val="300"/>
              </a:spcBef>
              <a:buNone/>
            </a:pPr>
            <a:r>
              <a:rPr lang="en-US" sz="2400" dirty="0" smtClean="0">
                <a:latin typeface="+mj-lt"/>
              </a:rPr>
              <a:t>    the filter.</a:t>
            </a:r>
          </a:p>
          <a:p>
            <a:pPr marL="457200" indent="-457200">
              <a:spcBef>
                <a:spcPts val="300"/>
              </a:spcBef>
              <a:buNone/>
            </a:pPr>
            <a:r>
              <a:rPr lang="en-US" sz="2400" dirty="0" smtClean="0">
                <a:latin typeface="+mj-lt"/>
              </a:rPr>
              <a:t>4. Observe the water that passed through the filter.</a:t>
            </a:r>
          </a:p>
          <a:p>
            <a:pPr marL="457200" indent="-457200">
              <a:spcBef>
                <a:spcPts val="300"/>
              </a:spcBef>
              <a:buNone/>
            </a:pPr>
            <a:endParaRPr lang="en-US" sz="2000" dirty="0" smtClean="0">
              <a:latin typeface="+mj-lt"/>
            </a:endParaRPr>
          </a:p>
          <a:p>
            <a:pPr>
              <a:spcBef>
                <a:spcPts val="300"/>
              </a:spcBef>
              <a:buNone/>
            </a:pPr>
            <a:endParaRPr lang="en-US" dirty="0" smtClean="0">
              <a:latin typeface="+mj-lt"/>
            </a:endParaRPr>
          </a:p>
          <a:p>
            <a:pPr>
              <a:spcBef>
                <a:spcPts val="300"/>
              </a:spcBef>
              <a:buNone/>
            </a:pPr>
            <a:endParaRPr lang="en-US" dirty="0" smtClean="0">
              <a:latin typeface="+mj-lt"/>
            </a:endParaRPr>
          </a:p>
          <a:p>
            <a:pPr>
              <a:spcBef>
                <a:spcPts val="300"/>
              </a:spcBef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133600"/>
            <a:ext cx="83058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QUESTION: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How can we get safe water?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 descr="Home-Made-Water-Filtration-System-300x256.jpg"/>
          <p:cNvPicPr>
            <a:picLocks noChangeAspect="1"/>
          </p:cNvPicPr>
          <p:nvPr/>
        </p:nvPicPr>
        <p:blipFill>
          <a:blip r:embed="rId2" cstate="print"/>
          <a:srcRect l="27676" r="27351" b="72973"/>
          <a:stretch>
            <a:fillRect/>
          </a:stretch>
        </p:blipFill>
        <p:spPr>
          <a:xfrm>
            <a:off x="7315200" y="2895600"/>
            <a:ext cx="990600" cy="762000"/>
          </a:xfrm>
          <a:prstGeom prst="rect">
            <a:avLst/>
          </a:prstGeom>
        </p:spPr>
      </p:pic>
      <p:pic>
        <p:nvPicPr>
          <p:cNvPr id="7" name="Picture 6" descr="dia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4156" y="3657600"/>
            <a:ext cx="2155147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609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simple water filter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5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4. Safe Water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The safe water </a:t>
            </a:r>
            <a:r>
              <a:rPr lang="en-US" dirty="0" smtClean="0">
                <a:latin typeface="+mj-lt"/>
              </a:rPr>
              <a:t>is water that will not harm people.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Some fresh water is safe to drink for people such as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water from </a:t>
            </a:r>
            <a:r>
              <a:rPr lang="en-US" b="1" dirty="0" err="1" smtClean="0">
                <a:latin typeface="+mj-lt"/>
              </a:rPr>
              <a:t>tubewell</a:t>
            </a:r>
            <a:r>
              <a:rPr lang="en-US" b="1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b="1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Some fresh water is not safe for people, such as water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from </a:t>
            </a:r>
            <a:r>
              <a:rPr lang="en-US" b="1" dirty="0" smtClean="0">
                <a:latin typeface="+mj-lt"/>
              </a:rPr>
              <a:t>ponds and rivers.</a:t>
            </a:r>
            <a:r>
              <a:rPr lang="en-US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So, it is important  to purify water before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we drink and use it for cooking.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Water purification </a:t>
            </a:r>
            <a:r>
              <a:rPr lang="en-US" dirty="0" smtClean="0">
                <a:latin typeface="+mj-lt"/>
              </a:rPr>
              <a:t>is a treatment of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water to make it safe and acceptable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for human use.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429000"/>
            <a:ext cx="24669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6576" y="5334000"/>
            <a:ext cx="290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clean but unsafe fresh water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in-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2743200" cy="2057400"/>
          </a:xfrm>
          <a:prstGeom prst="rect">
            <a:avLst/>
          </a:prstGeom>
        </p:spPr>
      </p:pic>
      <p:pic>
        <p:nvPicPr>
          <p:cNvPr id="5" name="Picture 4" descr="ri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232" y="1219200"/>
            <a:ext cx="2772168" cy="2076450"/>
          </a:xfrm>
          <a:prstGeom prst="rect">
            <a:avLst/>
          </a:prstGeom>
        </p:spPr>
      </p:pic>
      <p:pic>
        <p:nvPicPr>
          <p:cNvPr id="6" name="Picture 5" descr="337922734_6427fa015c_b-1024x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254991"/>
            <a:ext cx="2590800" cy="2021609"/>
          </a:xfrm>
          <a:prstGeom prst="rect">
            <a:avLst/>
          </a:prstGeom>
        </p:spPr>
      </p:pic>
      <p:pic>
        <p:nvPicPr>
          <p:cNvPr id="7" name="Picture 6" descr="423783_f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1400" y="4495800"/>
            <a:ext cx="2641600" cy="1981200"/>
          </a:xfrm>
          <a:prstGeom prst="rect">
            <a:avLst/>
          </a:prstGeom>
        </p:spPr>
      </p:pic>
      <p:pic>
        <p:nvPicPr>
          <p:cNvPr id="8" name="Picture 7" descr="928181d5cee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450774"/>
            <a:ext cx="2514600" cy="2000250"/>
          </a:xfrm>
          <a:prstGeom prst="rect">
            <a:avLst/>
          </a:prstGeom>
        </p:spPr>
      </p:pic>
      <p:pic>
        <p:nvPicPr>
          <p:cNvPr id="9" name="Picture 8" descr="we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5" y="4495800"/>
            <a:ext cx="2466975" cy="198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3581400"/>
            <a:ext cx="3908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WATER    FOR    LIFE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3820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Ways to Get Safe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0292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The following shows the ways to get safe water from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unsafe fresh water.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1.Filtration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Filtration </a:t>
            </a:r>
            <a:r>
              <a:rPr lang="en-US" sz="2400" dirty="0" smtClean="0">
                <a:latin typeface="+mj-lt"/>
              </a:rPr>
              <a:t>is the process of filtering water  with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filter .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Water may be cleaned by filtration through a thin cloth or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filter.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Though we get clean water in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 this way, it is </a:t>
            </a:r>
            <a:r>
              <a:rPr lang="en-US" sz="2400" b="1" dirty="0" smtClean="0">
                <a:latin typeface="+mj-lt"/>
              </a:rPr>
              <a:t>not free from germs.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The filtered water must be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boiled to make it free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from germs.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 descr="Image18.gif"/>
          <p:cNvPicPr>
            <a:picLocks noChangeAspect="1"/>
          </p:cNvPicPr>
          <p:nvPr/>
        </p:nvPicPr>
        <p:blipFill>
          <a:blip r:embed="rId2" cstate="print"/>
          <a:srcRect b="8824"/>
          <a:stretch>
            <a:fillRect/>
          </a:stretch>
        </p:blipFill>
        <p:spPr>
          <a:xfrm>
            <a:off x="4751127" y="3810000"/>
            <a:ext cx="4343966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6324600"/>
            <a:ext cx="232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process of filtration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r>
              <a:rPr lang="en-US" sz="4400" dirty="0" smtClean="0"/>
              <a:t>Ways to Get Safe Water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2. Sedimentation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Pour water from pond or river into a pitcher or container,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and leave it for a while. We will see some particles settle at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the bottom of the pitcher or container. The water in the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upper part of pitcher or container is clean. </a:t>
            </a:r>
          </a:p>
          <a:p>
            <a:pPr>
              <a:spcBef>
                <a:spcPts val="0"/>
              </a:spcBef>
              <a:buNone/>
            </a:pPr>
            <a:endParaRPr lang="en-US" sz="28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A water treatment process to remove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suspended particles such as mud and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sand from water is called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sedimentation.</a:t>
            </a:r>
          </a:p>
          <a:p>
            <a:pPr>
              <a:spcBef>
                <a:spcPts val="0"/>
              </a:spcBef>
              <a:buNone/>
            </a:pPr>
            <a:endParaRPr lang="en-US" sz="3200" b="1" dirty="0" smtClean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 descr="9c1426e6dd11aea37ac6d1161004f0a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724400"/>
            <a:ext cx="2209800" cy="1503786"/>
          </a:xfrm>
          <a:prstGeom prst="rect">
            <a:avLst/>
          </a:prstGeom>
        </p:spPr>
      </p:pic>
      <p:pic>
        <p:nvPicPr>
          <p:cNvPr id="5" name="Picture 4" descr="decant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505200"/>
            <a:ext cx="2209800" cy="1180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6248400"/>
            <a:ext cx="265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sedimentation process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Ways to Get Safe Water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None/>
            </a:pPr>
            <a:endParaRPr lang="en-US" sz="3600" b="1" dirty="0" smtClean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3. Boiling</a:t>
            </a:r>
            <a:r>
              <a:rPr lang="en-US" sz="3600" dirty="0" smtClean="0">
                <a:solidFill>
                  <a:srgbClr val="0070C0"/>
                </a:solidFill>
                <a:latin typeface="+mj-lt"/>
              </a:rPr>
              <a:t> </a:t>
            </a:r>
            <a:endParaRPr lang="en-US" sz="3200" dirty="0" smtClean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r>
              <a:rPr lang="en-US" sz="3200" dirty="0" smtClean="0">
                <a:latin typeface="+mj-lt"/>
              </a:rPr>
              <a:t>Boiling is one of good way to make water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free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from germs</a:t>
            </a:r>
            <a:r>
              <a:rPr lang="en-US" sz="3200" dirty="0" smtClean="0">
                <a:latin typeface="+mj-lt"/>
              </a:rPr>
              <a:t>. Water should be boiled in sealed 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pot to kill the germs </a:t>
            </a:r>
            <a:r>
              <a:rPr lang="en-US" sz="3200" dirty="0" smtClean="0">
                <a:latin typeface="+mj-lt"/>
              </a:rPr>
              <a:t>for </a:t>
            </a:r>
            <a:r>
              <a:rPr lang="en-US" sz="3200" b="1" dirty="0" smtClean="0">
                <a:latin typeface="+mj-lt"/>
              </a:rPr>
              <a:t>more than twenty </a:t>
            </a:r>
          </a:p>
          <a:p>
            <a:pPr>
              <a:buNone/>
            </a:pPr>
            <a:r>
              <a:rPr lang="en-US" sz="3200" b="1" dirty="0" smtClean="0">
                <a:latin typeface="+mj-lt"/>
              </a:rPr>
              <a:t>minutes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Ways to Get Safe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800" b="1" dirty="0" smtClean="0">
                <a:solidFill>
                  <a:srgbClr val="0070C0"/>
                </a:solidFill>
                <a:latin typeface="+mj-lt"/>
              </a:rPr>
              <a:t>4. Purifying Water with Chemicals</a:t>
            </a:r>
          </a:p>
          <a:p>
            <a:pPr>
              <a:buNone/>
            </a:pPr>
            <a:endParaRPr lang="en-US" sz="1200" b="1" dirty="0" smtClean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000" dirty="0" smtClean="0">
                <a:latin typeface="+mj-lt"/>
              </a:rPr>
              <a:t>Sometimes due to </a:t>
            </a:r>
            <a:r>
              <a:rPr lang="en-US" sz="3000" dirty="0" smtClean="0">
                <a:solidFill>
                  <a:srgbClr val="FF0000"/>
                </a:solidFill>
                <a:latin typeface="+mj-lt"/>
              </a:rPr>
              <a:t>floods or tidal bores</a:t>
            </a:r>
            <a:r>
              <a:rPr lang="en-US" sz="3000" dirty="0" smtClean="0">
                <a:latin typeface="+mj-lt"/>
              </a:rPr>
              <a:t>, it is not possible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 smtClean="0">
                <a:latin typeface="+mj-lt"/>
              </a:rPr>
              <a:t>to boil water. In such situations, we can purify the water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 smtClean="0">
                <a:latin typeface="+mj-lt"/>
              </a:rPr>
              <a:t>by using prescribed amount of some chemicals such as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alum, bleaching power, and water purifying tablet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(halogen). </a:t>
            </a:r>
            <a:endParaRPr lang="en-US" sz="30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 smtClean="0">
                <a:latin typeface="+mj-lt"/>
              </a:rPr>
              <a:t>However</a:t>
            </a:r>
            <a:r>
              <a:rPr lang="en-US" sz="3000" dirty="0" smtClean="0">
                <a:latin typeface="+mj-lt"/>
              </a:rPr>
              <a:t>, we should remember that </a:t>
            </a:r>
            <a:r>
              <a:rPr lang="en-US" sz="3000" b="1" dirty="0" smtClean="0">
                <a:latin typeface="+mj-lt"/>
              </a:rPr>
              <a:t>arsenic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b="1" dirty="0" smtClean="0">
                <a:latin typeface="+mj-lt"/>
              </a:rPr>
              <a:t>contaminated </a:t>
            </a:r>
            <a:r>
              <a:rPr lang="en-US" sz="3000" dirty="0" smtClean="0">
                <a:latin typeface="+mj-lt"/>
              </a:rPr>
              <a:t>water can not be purified by these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 smtClean="0">
                <a:latin typeface="+mj-lt"/>
              </a:rPr>
              <a:t>treatment.</a:t>
            </a:r>
            <a:endParaRPr lang="en-US" sz="3000" b="1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2370801-ty-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890d73bc9644944881d82595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Topics </a:t>
            </a:r>
            <a:r>
              <a:rPr lang="en-US" sz="6000" dirty="0" smtClean="0">
                <a:solidFill>
                  <a:srgbClr val="002060"/>
                </a:solidFill>
                <a:latin typeface="+mj-lt"/>
              </a:rPr>
              <a:t>to Discuss</a:t>
            </a:r>
            <a:endParaRPr lang="en-US" sz="6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b="1" dirty="0" smtClean="0">
                <a:latin typeface="+mj-lt"/>
              </a:rPr>
              <a:t>Sources of  water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Water for plants and animals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Water cycle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Changing state of water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What is water cycle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Water pollution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Causes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Effects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Preventive measures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Safe water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Ways to get safe water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+mj-lt"/>
              </a:rPr>
              <a:t>We are surrounded by water. We can find water from-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Natural sources:</a:t>
            </a:r>
            <a:r>
              <a:rPr lang="en-US" dirty="0" smtClean="0">
                <a:latin typeface="+mj-lt"/>
              </a:rPr>
              <a:t> rainfall, river, sea etc.	</a:t>
            </a:r>
            <a:endParaRPr lang="en-US" dirty="0">
              <a:latin typeface="+mj-lt"/>
            </a:endParaRPr>
          </a:p>
        </p:txBody>
      </p:sp>
      <p:pic>
        <p:nvPicPr>
          <p:cNvPr id="10" name="Picture 9" descr="337922734_6427fa015c_b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305300"/>
            <a:ext cx="2895600" cy="2171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6324600"/>
            <a:ext cx="3184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natural sources of water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Rain-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0" y="2286000"/>
            <a:ext cx="3009900" cy="2006600"/>
          </a:xfrm>
          <a:prstGeom prst="rect">
            <a:avLst/>
          </a:prstGeom>
        </p:spPr>
      </p:pic>
      <p:pic>
        <p:nvPicPr>
          <p:cNvPr id="12" name="Picture 11" descr="ri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33" y="4324350"/>
            <a:ext cx="2772168" cy="2076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6200" y="4419600"/>
            <a:ext cx="98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rainfall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6324600"/>
            <a:ext cx="69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river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648866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sea</a:t>
            </a:r>
            <a:endParaRPr lang="en-US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Man-made sources:</a:t>
            </a:r>
            <a:r>
              <a:rPr lang="en-US" dirty="0" smtClean="0">
                <a:latin typeface="+mj-lt"/>
              </a:rPr>
              <a:t> lake, pond, well, tube well etc.</a:t>
            </a:r>
          </a:p>
          <a:p>
            <a:pPr>
              <a:buNone/>
            </a:pPr>
            <a:endParaRPr lang="en-US" dirty="0">
              <a:latin typeface="+mj-lt"/>
            </a:endParaRPr>
          </a:p>
        </p:txBody>
      </p:sp>
      <p:pic>
        <p:nvPicPr>
          <p:cNvPr id="4" name="Picture 3" descr="928181d5ce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495800"/>
            <a:ext cx="2667000" cy="1879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324600"/>
            <a:ext cx="315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man-made </a:t>
            </a:r>
            <a:r>
              <a:rPr lang="en-US" b="1" dirty="0" smtClean="0">
                <a:solidFill>
                  <a:srgbClr val="C00000"/>
                </a:solidFill>
              </a:rPr>
              <a:t>sources </a:t>
            </a:r>
            <a:r>
              <a:rPr lang="en-US" b="1" dirty="0" smtClean="0">
                <a:solidFill>
                  <a:srgbClr val="C00000"/>
                </a:solidFill>
              </a:rPr>
              <a:t>of water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5" y="2133600"/>
            <a:ext cx="2695575" cy="1695450"/>
          </a:xfrm>
          <a:prstGeom prst="rect">
            <a:avLst/>
          </a:prstGeom>
        </p:spPr>
      </p:pic>
      <p:pic>
        <p:nvPicPr>
          <p:cNvPr id="8" name="Picture 7" descr="423783_f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133600"/>
            <a:ext cx="2667000" cy="1828800"/>
          </a:xfrm>
          <a:prstGeom prst="rect">
            <a:avLst/>
          </a:prstGeom>
        </p:spPr>
      </p:pic>
      <p:pic>
        <p:nvPicPr>
          <p:cNvPr id="9" name="Picture 8" descr="we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1" y="4419674"/>
            <a:ext cx="2590800" cy="1904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3886200"/>
            <a:ext cx="64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lake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6324600"/>
            <a:ext cx="62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well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39624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pond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6324600"/>
            <a:ext cx="11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tube well</a:t>
            </a:r>
            <a:endParaRPr lang="en-US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1.Water for Plants and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endParaRPr lang="en-US" sz="36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  <a:buNone/>
            </a:pPr>
            <a:endParaRPr lang="en-US" sz="30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endParaRPr lang="en-US" sz="30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endParaRPr lang="en-US" sz="30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3000" dirty="0" smtClean="0">
                <a:latin typeface="+mj-lt"/>
              </a:rPr>
              <a:t>Water is essential for living things. 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 smtClean="0">
                <a:latin typeface="+mj-lt"/>
              </a:rPr>
              <a:t>Without water, living things can not survive.</a:t>
            </a:r>
          </a:p>
          <a:p>
            <a:pPr>
              <a:spcBef>
                <a:spcPts val="0"/>
              </a:spcBef>
              <a:buNone/>
            </a:pPr>
            <a:endParaRPr lang="en-US" sz="30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chemeClr val="tx2"/>
                </a:solidFill>
                <a:latin typeface="+mj-lt"/>
              </a:rPr>
              <a:t>Plants(How do plants use water):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j-lt"/>
              </a:rPr>
              <a:t>Plants need water for their life.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j-lt"/>
              </a:rPr>
              <a:t>Plants contain about 90% of water in their bodies.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+mj-lt"/>
              </a:rPr>
              <a:t>Plants use water to make their food.</a:t>
            </a:r>
          </a:p>
          <a:p>
            <a:pPr>
              <a:spcBef>
                <a:spcPts val="0"/>
              </a:spcBef>
              <a:buNone/>
            </a:pP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590800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+mj-lt"/>
            </a:endParaRPr>
          </a:p>
          <a:p>
            <a:pPr algn="ctr"/>
            <a:r>
              <a:rPr lang="en-US" sz="3200" b="1" dirty="0" smtClean="0">
                <a:latin typeface="+mj-lt"/>
              </a:rPr>
              <a:t>Use of Water</a:t>
            </a:r>
          </a:p>
          <a:p>
            <a:pPr algn="ctr"/>
            <a:endParaRPr lang="en-US" sz="32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752600"/>
            <a:ext cx="82296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QUESTION: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Why do plants and animals need water?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Plants</a:t>
            </a:r>
            <a:r>
              <a:rPr lang="en-US" sz="5400" dirty="0" smtClean="0"/>
              <a:t>(How do plants use water):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Plants need water for the collection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of nutrients from the soil.</a:t>
            </a:r>
          </a:p>
          <a:p>
            <a:r>
              <a:rPr lang="en-US" dirty="0" smtClean="0">
                <a:latin typeface="+mj-lt"/>
              </a:rPr>
              <a:t>Plants need water to transport the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nutrients into different parts.</a:t>
            </a:r>
          </a:p>
          <a:p>
            <a:r>
              <a:rPr lang="en-US" dirty="0" smtClean="0">
                <a:latin typeface="+mj-lt"/>
              </a:rPr>
              <a:t>Without water, plants cannot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absorb the nutrients from the soil.</a:t>
            </a:r>
          </a:p>
          <a:p>
            <a:r>
              <a:rPr lang="en-US" dirty="0" smtClean="0">
                <a:latin typeface="+mj-lt"/>
              </a:rPr>
              <a:t>Water also plays an important role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of cooling the plants in extreme heat.  </a:t>
            </a:r>
            <a:endParaRPr lang="en-US" dirty="0">
              <a:latin typeface="+mj-lt"/>
            </a:endParaRPr>
          </a:p>
        </p:txBody>
      </p:sp>
      <p:pic>
        <p:nvPicPr>
          <p:cNvPr id="5" name="Picture 4" descr="phs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1905" y="1981200"/>
            <a:ext cx="3282095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4724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Root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67600" y="4953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91280" y="5486400"/>
            <a:ext cx="595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Plants use water for making food and other purposes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029200"/>
            <a:ext cx="100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Minerals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91199" y="4953000"/>
            <a:ext cx="685801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04088"/>
            <a:ext cx="8229600" cy="667512"/>
          </a:xfrm>
        </p:spPr>
        <p:txBody>
          <a:bodyPr>
            <a:noAutofit/>
          </a:bodyPr>
          <a:lstStyle/>
          <a:p>
            <a:r>
              <a:rPr lang="en-US" sz="4200" dirty="0" smtClean="0"/>
              <a:t>Animals(How do animals use water):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Animals need water to survive.</a:t>
            </a:r>
          </a:p>
          <a:p>
            <a:r>
              <a:rPr lang="en-US" sz="2800" dirty="0" smtClean="0">
                <a:latin typeface="+mj-lt"/>
              </a:rPr>
              <a:t>The human body is made up of about 60-90% of water.</a:t>
            </a:r>
          </a:p>
          <a:p>
            <a:r>
              <a:rPr lang="en-US" sz="2800" dirty="0" smtClean="0">
                <a:latin typeface="+mj-lt"/>
              </a:rPr>
              <a:t>Most animals can survive only for few days without water.</a:t>
            </a:r>
          </a:p>
          <a:p>
            <a:r>
              <a:rPr lang="en-US" sz="2800" dirty="0" smtClean="0">
                <a:latin typeface="+mj-lt"/>
              </a:rPr>
              <a:t>When we eat food , water helps to digest it.</a:t>
            </a:r>
          </a:p>
          <a:p>
            <a:r>
              <a:rPr lang="en-US" sz="2800" dirty="0" smtClean="0">
                <a:latin typeface="+mj-lt"/>
              </a:rPr>
              <a:t>Water helps to carry nutrients to all parts of the body.</a:t>
            </a:r>
          </a:p>
          <a:p>
            <a:r>
              <a:rPr lang="en-US" sz="2800" dirty="0" smtClean="0">
                <a:latin typeface="+mj-lt"/>
              </a:rPr>
              <a:t>Water helps the body to absorb the nutrients.</a:t>
            </a:r>
          </a:p>
          <a:p>
            <a:r>
              <a:rPr lang="en-US" sz="2800" dirty="0" smtClean="0">
                <a:latin typeface="+mj-lt"/>
              </a:rPr>
              <a:t>Water is the essential to maintain proper temperature of our body.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937</TotalTime>
  <Words>1629</Words>
  <Application>Microsoft Office PowerPoint</Application>
  <PresentationFormat>On-screen Show (4:3)</PresentationFormat>
  <Paragraphs>283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Slide 1</vt:lpstr>
      <vt:lpstr>Slide 2</vt:lpstr>
      <vt:lpstr>Slide 3</vt:lpstr>
      <vt:lpstr>Slide 4</vt:lpstr>
      <vt:lpstr>Sources of Water</vt:lpstr>
      <vt:lpstr>Sources of Water</vt:lpstr>
      <vt:lpstr>1.Water for Plants and Animals</vt:lpstr>
      <vt:lpstr>Plants(How do plants use water):</vt:lpstr>
      <vt:lpstr>Animals(How do animals use water):</vt:lpstr>
      <vt:lpstr>Animals(How do animals use water):</vt:lpstr>
      <vt:lpstr>2. Water cycle</vt:lpstr>
      <vt:lpstr>QUESTION: How are the water droplets formed? </vt:lpstr>
      <vt:lpstr>(1)Changing State of Water      Result</vt:lpstr>
      <vt:lpstr>(1)Changing State of Water      Discussion</vt:lpstr>
      <vt:lpstr>   (1)Changing State of Water       Summary</vt:lpstr>
      <vt:lpstr>Slide 16</vt:lpstr>
      <vt:lpstr>    (1)Changing State of Water    Summary</vt:lpstr>
      <vt:lpstr>(2) What is Water Cycle?</vt:lpstr>
      <vt:lpstr>QUESTION: Where does water go and come from?</vt:lpstr>
      <vt:lpstr>(2) What is Water Cycle?    Discussion</vt:lpstr>
      <vt:lpstr>(2) What is Water Cycle? Summary</vt:lpstr>
      <vt:lpstr>Slide 22</vt:lpstr>
      <vt:lpstr>Water cycle</vt:lpstr>
      <vt:lpstr>3. Water Pollution</vt:lpstr>
      <vt:lpstr> 3.Water pollution</vt:lpstr>
      <vt:lpstr>Effects of Water Pollution</vt:lpstr>
      <vt:lpstr>How to Prevent Water Pollution</vt:lpstr>
      <vt:lpstr>4. Safe Water</vt:lpstr>
      <vt:lpstr>4. Safe Water </vt:lpstr>
      <vt:lpstr>Ways to Get Safe Water</vt:lpstr>
      <vt:lpstr>Ways to Get Safe Water</vt:lpstr>
      <vt:lpstr>Ways to Get Safe Water</vt:lpstr>
      <vt:lpstr>Ways to Get Safe Water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SCIENCE                       Class: Five</dc:title>
  <dc:creator>Mukul</dc:creator>
  <cp:lastModifiedBy>Mukul</cp:lastModifiedBy>
  <cp:revision>141</cp:revision>
  <dcterms:created xsi:type="dcterms:W3CDTF">2017-02-14T17:22:27Z</dcterms:created>
  <dcterms:modified xsi:type="dcterms:W3CDTF">2017-03-11T15:28:30Z</dcterms:modified>
</cp:coreProperties>
</file>