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sldIdLst>
    <p:sldId id="313" r:id="rId4"/>
    <p:sldId id="307" r:id="rId5"/>
    <p:sldId id="260" r:id="rId6"/>
    <p:sldId id="263" r:id="rId7"/>
    <p:sldId id="266" r:id="rId8"/>
    <p:sldId id="264" r:id="rId9"/>
    <p:sldId id="299" r:id="rId10"/>
    <p:sldId id="301" r:id="rId11"/>
    <p:sldId id="300" r:id="rId12"/>
    <p:sldId id="276" r:id="rId13"/>
    <p:sldId id="308" r:id="rId14"/>
    <p:sldId id="277" r:id="rId15"/>
    <p:sldId id="278" r:id="rId16"/>
    <p:sldId id="304" r:id="rId17"/>
    <p:sldId id="309" r:id="rId18"/>
    <p:sldId id="280" r:id="rId19"/>
    <p:sldId id="310" r:id="rId20"/>
    <p:sldId id="281" r:id="rId21"/>
    <p:sldId id="306" r:id="rId22"/>
    <p:sldId id="282" r:id="rId23"/>
    <p:sldId id="291" r:id="rId24"/>
    <p:sldId id="311" r:id="rId25"/>
    <p:sldId id="292" r:id="rId26"/>
    <p:sldId id="293" r:id="rId27"/>
    <p:sldId id="294" r:id="rId28"/>
    <p:sldId id="295" r:id="rId29"/>
    <p:sldId id="296" r:id="rId30"/>
    <p:sldId id="297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AAE9F8"/>
    <a:srgbClr val="3CF0B8"/>
    <a:srgbClr val="D9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4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5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9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9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9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0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16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1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22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87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66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5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5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93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1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5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7030A0"/>
                </a:solidFill>
                <a:latin typeface="Comic Sans MS" pitchFamily="66" charset="0"/>
              </a:rPr>
              <a:t>WELCOME</a:t>
            </a:r>
            <a:endParaRPr lang="en-US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76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Types of Environmental </a:t>
            </a:r>
            <a:r>
              <a:rPr lang="en-US" sz="3600" dirty="0" smtClean="0">
                <a:solidFill>
                  <a:schemeClr val="bg1"/>
                </a:solidFill>
                <a:ea typeface="Calibri"/>
                <a:cs typeface="Times New Roman"/>
              </a:rPr>
              <a:t>Pollution which </a:t>
            </a: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e</a:t>
            </a:r>
            <a:r>
              <a:rPr lang="en-US" sz="3600" dirty="0" smtClean="0">
                <a:solidFill>
                  <a:schemeClr val="bg1"/>
                </a:solidFill>
                <a:ea typeface="Calibri"/>
                <a:cs typeface="Times New Roman"/>
              </a:rPr>
              <a:t>ffect </a:t>
            </a:r>
            <a:r>
              <a:rPr lang="en-US" sz="3600" dirty="0" smtClean="0">
                <a:solidFill>
                  <a:schemeClr val="bg1"/>
                </a:solidFill>
                <a:ea typeface="Calibri"/>
                <a:cs typeface="Times New Roman"/>
              </a:rPr>
              <a:t>the environment are: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FFC000"/>
                </a:solidFill>
                <a:ea typeface="Calibri"/>
                <a:cs typeface="Times New Roman"/>
              </a:rPr>
              <a:t>Air </a:t>
            </a:r>
            <a:r>
              <a:rPr lang="en-US" sz="4400" dirty="0">
                <a:solidFill>
                  <a:srgbClr val="FFC000"/>
                </a:solidFill>
                <a:ea typeface="Calibri"/>
                <a:cs typeface="Times New Roman"/>
              </a:rPr>
              <a:t>pollution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rgbClr val="FFC000"/>
                </a:solidFill>
                <a:ea typeface="Calibri"/>
                <a:cs typeface="Times New Roman"/>
              </a:rPr>
              <a:t>Water pollution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rgbClr val="FFC000"/>
                </a:solidFill>
                <a:ea typeface="Calibri"/>
                <a:cs typeface="Times New Roman"/>
              </a:rPr>
              <a:t>Soil pollution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dirty="0">
                <a:solidFill>
                  <a:srgbClr val="FFC000"/>
                </a:solidFill>
                <a:ea typeface="Calibri"/>
                <a:cs typeface="Times New Roman"/>
              </a:rPr>
              <a:t>Noise pollution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9218" name="Picture 2" descr="D:\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7830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ea typeface="Calibri"/>
                <a:cs typeface="Times New Roman"/>
              </a:rPr>
              <a:t>Air pollution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953000" cy="533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Causes</a:t>
            </a:r>
            <a:endParaRPr lang="en-US" sz="36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Air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pollution is the action of harmful gases, dust particles, smoke or </a:t>
            </a:r>
            <a:r>
              <a:rPr lang="en-US" sz="3000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odour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into the air. 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Smoke emitted from vehicles and industries is one of the main causes of air pollution.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83" y="3886200"/>
            <a:ext cx="363671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66" y="1447800"/>
            <a:ext cx="363586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Calibri"/>
                <a:cs typeface="Times New Roman"/>
              </a:rPr>
              <a:t>Air pollution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87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300" dirty="0" smtClean="0">
                <a:solidFill>
                  <a:srgbClr val="7030A0"/>
                </a:solidFill>
                <a:ea typeface="Calibri"/>
                <a:cs typeface="Times New Roman"/>
              </a:rPr>
              <a:t>Causes</a:t>
            </a:r>
            <a:endParaRPr lang="en-US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Smoke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emitted from burning wood and garbage also causes air pollution.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Throwing garbage or urinating anywhere causes the foul </a:t>
            </a:r>
            <a:r>
              <a:rPr lang="en-US" dirty="0" err="1">
                <a:solidFill>
                  <a:srgbClr val="0070C0"/>
                </a:solidFill>
                <a:ea typeface="Calibri"/>
                <a:cs typeface="Times New Roman"/>
              </a:rPr>
              <a:t>odour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 in the air.</a:t>
            </a:r>
          </a:p>
          <a:p>
            <a:endParaRPr lang="en-US" dirty="0"/>
          </a:p>
        </p:txBody>
      </p:sp>
      <p:pic>
        <p:nvPicPr>
          <p:cNvPr id="2052" name="Picture 4" descr="D:\b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49" y="1600200"/>
            <a:ext cx="3663848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hrowin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76" y="4187196"/>
            <a:ext cx="3656921" cy="24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Air pollution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Effects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Air pollution can have negative effects on the environment, such as global warming and acid rain.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It </a:t>
            </a: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can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make people sick with </a:t>
            </a:r>
            <a:endParaRPr lang="en-US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lung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cancer, respiratory diseases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D:\chap2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99787"/>
            <a:ext cx="1981200" cy="29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>Causes of Water </a:t>
            </a:r>
            <a:r>
              <a:rPr lang="en-US" sz="4000" dirty="0">
                <a:solidFill>
                  <a:srgbClr val="0070C0"/>
                </a:solidFill>
                <a:ea typeface="Calibri"/>
                <a:cs typeface="Times New Roman"/>
              </a:rPr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D:\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4191000"/>
            <a:ext cx="39536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1409954"/>
            <a:ext cx="3771137" cy="25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w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4191000"/>
            <a:ext cx="37711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w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4478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ea typeface="Calibri"/>
                <a:cs typeface="Times New Roman"/>
              </a:rPr>
              <a:t>Water pollution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>
                <a:solidFill>
                  <a:srgbClr val="00B050"/>
                </a:solidFill>
                <a:ea typeface="Calibri"/>
                <a:cs typeface="Times New Roman"/>
              </a:rPr>
              <a:t>Causes</a:t>
            </a:r>
            <a:endParaRPr lang="en-US" sz="30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sz="3000" dirty="0">
                <a:solidFill>
                  <a:srgbClr val="7030A0"/>
                </a:solidFill>
                <a:ea typeface="Calibri"/>
                <a:cs typeface="Times New Roman"/>
              </a:rPr>
              <a:t>Water pollution is the addition of harmful things to water.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en-US" sz="3000" dirty="0">
                <a:solidFill>
                  <a:srgbClr val="7030A0"/>
                </a:solidFill>
                <a:ea typeface="Calibri"/>
                <a:cs typeface="Times New Roman"/>
              </a:rPr>
              <a:t>Water pollution is caused by harmful things from sewage, waste water from household or factories.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solidFill>
                  <a:srgbClr val="7030A0"/>
                </a:solidFill>
                <a:ea typeface="Calibri"/>
                <a:cs typeface="Times New Roman"/>
              </a:rPr>
              <a:t>Disposal of garbage and waste into water, and washing clothes in ponds or rivers cause water pollution.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  <a:ea typeface="Calibri"/>
                <a:cs typeface="Times New Roman"/>
              </a:rPr>
              <a:t>Water pollution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114800" cy="56388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>Effects</a:t>
            </a:r>
            <a:endParaRPr lang="en-US" sz="4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Water pollution can cause death of aquatic animals and disruption of food chains in water.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0018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38600"/>
            <a:ext cx="410018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  <a:ea typeface="Calibri"/>
                <a:cs typeface="Times New Roman"/>
              </a:rPr>
              <a:t>Water pollution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4196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900" dirty="0" smtClean="0">
                <a:solidFill>
                  <a:srgbClr val="7030A0"/>
                </a:solidFill>
                <a:ea typeface="Calibri"/>
                <a:cs typeface="Times New Roman"/>
              </a:rPr>
              <a:t>Effects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Human is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affected by water pollution such as skin disease and waterborne diseases like diarrhea or cholera.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576387"/>
            <a:ext cx="37080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191000"/>
            <a:ext cx="36855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5105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Soil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contamination is caused by the use of pesticides and fertilizers in agriculture.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447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ea typeface="Calibri"/>
                <a:cs typeface="Times New Roman"/>
              </a:rPr>
              <a:t>Causes of soil pollution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fertili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13966"/>
            <a:ext cx="3733800" cy="218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1170"/>
            <a:ext cx="3733800" cy="221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Causes of soil pollution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5334000"/>
          </a:xfrm>
          <a:solidFill>
            <a:srgbClr val="AAE9F8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Waste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disposal from household and hospital, and leakage of chemicals or oils from factories.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4" name="Picture 4" descr="D:\s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103511"/>
            <a:ext cx="3683000" cy="23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s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47800"/>
            <a:ext cx="3683000" cy="23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VP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8580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ELEMENTARY SCIENCE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Class: Five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Chapter 2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Environmental pollution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800" dirty="0">
                <a:solidFill>
                  <a:srgbClr val="00B050"/>
                </a:solidFill>
                <a:ea typeface="Calibri"/>
                <a:cs typeface="Times New Roman"/>
              </a:rPr>
              <a:t>Effects</a:t>
            </a:r>
            <a:endParaRPr lang="en-US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  <a:ea typeface="Calibri"/>
                <a:cs typeface="Times New Roman"/>
              </a:rPr>
              <a:t>Effects of soil pollution are decreased soil fertility, death of plants and animals and destruction of their habitats.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2060"/>
                </a:solidFill>
                <a:ea typeface="Calibri"/>
                <a:cs typeface="Times New Roman"/>
              </a:rPr>
              <a:t>People may get sick with various diseases including cancer by taking those foods grown in polluted soil.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ea typeface="Calibri"/>
                <a:cs typeface="Times New Roman"/>
              </a:rPr>
              <a:t>Soil pollution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0020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0070C0"/>
                </a:solidFill>
                <a:ea typeface="Calibri"/>
                <a:cs typeface="Times New Roman"/>
              </a:rPr>
              <a:t>Noise </a:t>
            </a: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>pollution</a:t>
            </a:r>
            <a:b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sz="3100" dirty="0">
                <a:solidFill>
                  <a:srgbClr val="00B050"/>
                </a:solidFill>
                <a:ea typeface="Calibri"/>
                <a:cs typeface="Times New Roman"/>
              </a:rPr>
              <a:t>Noise pollution is sound in the environment that harms the health of human or animal life.</a:t>
            </a:r>
            <a:r>
              <a:rPr lang="en-US" sz="2400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n-US" sz="24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648200" cy="472440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>Causes</a:t>
            </a:r>
            <a:endParaRPr lang="en-US" sz="4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rgbClr val="7030A0"/>
                </a:solidFill>
                <a:ea typeface="Calibri"/>
                <a:cs typeface="Times New Roman"/>
              </a:rPr>
              <a:t>People causing noise pollution by unnecessary use of horns, playing songs in high volume and use of loud speakers </a:t>
            </a:r>
            <a:r>
              <a:rPr lang="en-US" dirty="0">
                <a:solidFill>
                  <a:srgbClr val="7030A0"/>
                </a:solidFill>
                <a:ea typeface="Calibri"/>
                <a:cs typeface="Times New Roman"/>
              </a:rPr>
              <a:t>or mikes.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/>
          </a:p>
        </p:txBody>
      </p:sp>
      <p:pic>
        <p:nvPicPr>
          <p:cNvPr id="6146" name="Picture 2" descr="D:\noi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95" y="4501707"/>
            <a:ext cx="3279705" cy="2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oi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90" y="1981200"/>
            <a:ext cx="3271810" cy="22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265238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Calibri"/>
                <a:cs typeface="Times New Roman"/>
              </a:rPr>
              <a:t>Noise pollution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495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solidFill>
                  <a:srgbClr val="7030A0"/>
                </a:solidFill>
                <a:ea typeface="Calibri"/>
                <a:cs typeface="Times New Roman"/>
              </a:rPr>
              <a:t>Causes: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Using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big machinery in industries also causes noise pollution. </a:t>
            </a:r>
          </a:p>
        </p:txBody>
      </p:sp>
      <p:pic>
        <p:nvPicPr>
          <p:cNvPr id="7170" name="Picture 2" descr="D:\noi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524000"/>
            <a:ext cx="3067050" cy="18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noice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n1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6" y="4572000"/>
            <a:ext cx="310075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sz="4000" dirty="0" smtClean="0">
                <a:solidFill>
                  <a:schemeClr val="bg1"/>
                </a:solidFill>
                <a:ea typeface="Calibri"/>
                <a:cs typeface="Times New Roman"/>
              </a:rPr>
              <a:t>Effects of Noise </a:t>
            </a:r>
            <a:r>
              <a:rPr lang="en-US" sz="4000" dirty="0">
                <a:solidFill>
                  <a:schemeClr val="bg1"/>
                </a:solidFill>
                <a:ea typeface="Calibri"/>
                <a:cs typeface="Times New Roman"/>
              </a:rPr>
              <a:t>pollution</a:t>
            </a:r>
            <a:r>
              <a:rPr lang="en-US" sz="24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518159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030A0"/>
                </a:solidFill>
                <a:ea typeface="Calibri"/>
                <a:cs typeface="Times New Roman"/>
              </a:rPr>
              <a:t>Noise pollution has severe mental and physical effect on human health.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7030A0"/>
                </a:solidFill>
                <a:ea typeface="Calibri"/>
                <a:cs typeface="Times New Roman"/>
              </a:rPr>
              <a:t>Depression</a:t>
            </a:r>
            <a:r>
              <a:rPr lang="en-US" dirty="0">
                <a:solidFill>
                  <a:srgbClr val="7030A0"/>
                </a:solidFill>
                <a:ea typeface="Calibri"/>
                <a:cs typeface="Times New Roman"/>
              </a:rPr>
              <a:t>, hearing loss, sleep disruption, and loss of productivity are caused by noise pollution. </a:t>
            </a:r>
          </a:p>
          <a:p>
            <a:pPr marL="514350" indent="-514350">
              <a:buNone/>
            </a:pPr>
            <a:endParaRPr lang="en-US" sz="4400" dirty="0" smtClean="0"/>
          </a:p>
        </p:txBody>
      </p:sp>
      <p:pic>
        <p:nvPicPr>
          <p:cNvPr id="8194" name="Picture 2" descr="D:\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6133"/>
            <a:ext cx="3200400" cy="21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eo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200400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bg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en-US" sz="4000" dirty="0" smtClean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en-US" sz="5300" dirty="0" smtClean="0">
                <a:solidFill>
                  <a:srgbClr val="0000FF"/>
                </a:solidFill>
                <a:ea typeface="Calibri"/>
                <a:cs typeface="Times New Roman"/>
              </a:rPr>
              <a:t>Noise </a:t>
            </a:r>
            <a:r>
              <a:rPr lang="en-US" sz="5300" dirty="0">
                <a:solidFill>
                  <a:srgbClr val="0000FF"/>
                </a:solidFill>
                <a:ea typeface="Calibri"/>
                <a:cs typeface="Times New Roman"/>
              </a:rPr>
              <a:t>pollution</a:t>
            </a:r>
            <a:r>
              <a:rPr lang="en-US" sz="2400" dirty="0">
                <a:solidFill>
                  <a:srgbClr val="0000FF"/>
                </a:solidFill>
                <a:ea typeface="Calibri"/>
                <a:cs typeface="Times New Roman"/>
              </a:rPr>
              <a:t/>
            </a:r>
            <a:br>
              <a:rPr lang="en-US" sz="2400" dirty="0">
                <a:solidFill>
                  <a:srgbClr val="0000FF"/>
                </a:solidFill>
                <a:ea typeface="Calibri"/>
                <a:cs typeface="Times New Roman"/>
              </a:rPr>
            </a:b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>
                <a:solidFill>
                  <a:srgbClr val="7030A0"/>
                </a:solidFill>
                <a:ea typeface="Calibri"/>
                <a:cs typeface="Times New Roman"/>
              </a:rPr>
              <a:t>Prevention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dirty="0">
                <a:solidFill>
                  <a:srgbClr val="0070C0"/>
                </a:solidFill>
                <a:ea typeface="Calibri"/>
                <a:cs typeface="Times New Roman"/>
              </a:rPr>
              <a:t>We can prevent noise pollution by stopping the frequent use of horns, and turning the volume down.</a:t>
            </a:r>
          </a:p>
        </p:txBody>
      </p:sp>
    </p:spTree>
    <p:extLst>
      <p:ext uri="{BB962C8B-B14F-4D97-AF65-F5344CB8AC3E}">
        <p14:creationId xmlns:p14="http://schemas.microsoft.com/office/powerpoint/2010/main" val="20469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Conservation of Our Environment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768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B050"/>
                </a:solidFill>
                <a:ea typeface="Calibri"/>
                <a:cs typeface="Times New Roman"/>
              </a:rPr>
              <a:t>Environmental conservation is the sustainable and wise use and preservation of natural environment</a:t>
            </a:r>
            <a:r>
              <a:rPr lang="en-US" sz="4000" dirty="0">
                <a:solidFill>
                  <a:srgbClr val="00B050"/>
                </a:solidFill>
                <a:ea typeface="Calibri"/>
                <a:cs typeface="Times New Roman"/>
              </a:rPr>
              <a:t>.</a:t>
            </a:r>
            <a:endParaRPr lang="en-US" sz="4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  <p:pic>
        <p:nvPicPr>
          <p:cNvPr id="17410" name="Picture 2" descr="D:\conser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100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con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733800"/>
            <a:ext cx="39266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Calibri"/>
              </a:rPr>
              <a:t>The Ways of Environmental Conservation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4300" dirty="0">
                <a:solidFill>
                  <a:srgbClr val="7030A0"/>
                </a:solidFill>
                <a:ea typeface="Calibri"/>
                <a:cs typeface="Calibri"/>
              </a:rPr>
              <a:t>By reducing the use of electricity or fossil </a:t>
            </a:r>
            <a:r>
              <a:rPr lang="en-US" sz="4300" dirty="0" smtClean="0">
                <a:solidFill>
                  <a:srgbClr val="7030A0"/>
                </a:solidFill>
                <a:ea typeface="Calibri"/>
                <a:cs typeface="Calibri"/>
              </a:rPr>
              <a:t>fuel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4300" dirty="0" smtClean="0">
                <a:solidFill>
                  <a:srgbClr val="7030A0"/>
                </a:solidFill>
                <a:ea typeface="Calibri"/>
                <a:cs typeface="Calibri"/>
              </a:rPr>
              <a:t>Turning </a:t>
            </a:r>
            <a:r>
              <a:rPr lang="en-US" sz="4300" dirty="0">
                <a:solidFill>
                  <a:srgbClr val="7030A0"/>
                </a:solidFill>
                <a:ea typeface="Calibri"/>
                <a:cs typeface="Calibri"/>
              </a:rPr>
              <a:t>off the lights after finishing the </a:t>
            </a:r>
            <a:r>
              <a:rPr lang="en-US" sz="4300" dirty="0" smtClean="0">
                <a:solidFill>
                  <a:srgbClr val="7030A0"/>
                </a:solidFill>
                <a:ea typeface="Calibri"/>
                <a:cs typeface="Calibri"/>
              </a:rPr>
              <a:t>work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4300" dirty="0" smtClean="0">
                <a:solidFill>
                  <a:srgbClr val="7030A0"/>
                </a:solidFill>
                <a:ea typeface="Calibri"/>
                <a:cs typeface="Calibri"/>
              </a:rPr>
              <a:t> walking </a:t>
            </a:r>
            <a:r>
              <a:rPr lang="en-US" sz="4300" dirty="0">
                <a:solidFill>
                  <a:srgbClr val="7030A0"/>
                </a:solidFill>
                <a:ea typeface="Calibri"/>
                <a:cs typeface="Calibri"/>
              </a:rPr>
              <a:t>or riding a bicycle instead of using a </a:t>
            </a:r>
            <a:r>
              <a:rPr lang="en-US" sz="4300" dirty="0" smtClean="0">
                <a:solidFill>
                  <a:srgbClr val="7030A0"/>
                </a:solidFill>
                <a:ea typeface="Calibri"/>
                <a:cs typeface="Calibri"/>
              </a:rPr>
              <a:t>car</a:t>
            </a:r>
            <a:endParaRPr lang="en-US" sz="43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</a:rPr>
              <a:t>The Ways of Environmental Conservation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7680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5100" dirty="0" smtClean="0">
                <a:solidFill>
                  <a:srgbClr val="009900"/>
                </a:solidFill>
                <a:ea typeface="Calibri"/>
                <a:cs typeface="Calibri"/>
              </a:rPr>
              <a:t>Following </a:t>
            </a:r>
            <a:r>
              <a:rPr lang="en-US" sz="5100" dirty="0">
                <a:solidFill>
                  <a:srgbClr val="009900"/>
                </a:solidFill>
                <a:ea typeface="Calibri"/>
                <a:cs typeface="Calibri"/>
              </a:rPr>
              <a:t>3R’s, like reducing the use of natural resources, reusing or recycling we can help conserving nature. </a:t>
            </a:r>
            <a:endParaRPr lang="en-US" sz="5100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-US" sz="5100" dirty="0" smtClean="0">
                <a:solidFill>
                  <a:srgbClr val="009900"/>
                </a:solidFill>
                <a:ea typeface="Calibri"/>
                <a:cs typeface="Calibri"/>
              </a:rPr>
              <a:t>We </a:t>
            </a:r>
            <a:r>
              <a:rPr lang="en-US" sz="5100" dirty="0">
                <a:solidFill>
                  <a:srgbClr val="009900"/>
                </a:solidFill>
                <a:ea typeface="Calibri"/>
                <a:cs typeface="Calibri"/>
              </a:rPr>
              <a:t>should not keep the tap running when not in use.</a:t>
            </a:r>
            <a:endParaRPr lang="en-US" sz="5100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</a:pPr>
            <a:r>
              <a:rPr lang="en-US" sz="5100" dirty="0" smtClean="0">
                <a:solidFill>
                  <a:srgbClr val="009900"/>
                </a:solidFill>
                <a:ea typeface="Calibri"/>
                <a:cs typeface="Calibri"/>
              </a:rPr>
              <a:t>Oils</a:t>
            </a:r>
            <a:r>
              <a:rPr lang="en-US" sz="5100" dirty="0">
                <a:solidFill>
                  <a:srgbClr val="009900"/>
                </a:solidFill>
                <a:ea typeface="Calibri"/>
                <a:cs typeface="Calibri"/>
              </a:rPr>
              <a:t>, chemicals and industrial garbage should go through treatment before throwing off into the environment. </a:t>
            </a:r>
            <a:endParaRPr lang="en-US" sz="5100" dirty="0">
              <a:solidFill>
                <a:srgbClr val="009900"/>
              </a:solidFill>
              <a:ea typeface="Calibri"/>
              <a:cs typeface="Times New Roman"/>
            </a:endParaRPr>
          </a:p>
          <a:p>
            <a:pPr lvl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249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</a:rPr>
              <a:t>The Ways of Environmental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buSzPts val="1100"/>
              <a:buFont typeface="Wingdings" pitchFamily="2" charset="2"/>
              <a:buChar char="v"/>
            </a:pPr>
            <a:r>
              <a:rPr lang="en-US" dirty="0" smtClean="0">
                <a:solidFill>
                  <a:srgbClr val="009900"/>
                </a:solidFill>
                <a:ea typeface="Calibri"/>
                <a:cs typeface="Calibri"/>
              </a:rPr>
              <a:t>We </a:t>
            </a:r>
            <a:r>
              <a:rPr lang="en-US" dirty="0">
                <a:solidFill>
                  <a:srgbClr val="009900"/>
                </a:solidFill>
                <a:ea typeface="Calibri"/>
                <a:cs typeface="Calibri"/>
              </a:rPr>
              <a:t>should not throw trash into rivers and lakes, or on </a:t>
            </a:r>
            <a:r>
              <a:rPr lang="en-US" dirty="0" smtClean="0">
                <a:solidFill>
                  <a:srgbClr val="009900"/>
                </a:solidFill>
                <a:ea typeface="Calibri"/>
                <a:cs typeface="Calibri"/>
              </a:rPr>
              <a:t>land.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SzPts val="1100"/>
              <a:buFont typeface="Wingdings" pitchFamily="2" charset="2"/>
              <a:buChar char="v"/>
            </a:pPr>
            <a:r>
              <a:rPr lang="en-US" dirty="0" smtClean="0">
                <a:solidFill>
                  <a:srgbClr val="009900"/>
                </a:solidFill>
                <a:ea typeface="Calibri"/>
                <a:cs typeface="Calibri"/>
              </a:rPr>
              <a:t>Dumping </a:t>
            </a:r>
            <a:r>
              <a:rPr lang="en-US" dirty="0">
                <a:solidFill>
                  <a:srgbClr val="009900"/>
                </a:solidFill>
                <a:ea typeface="Calibri"/>
                <a:cs typeface="Calibri"/>
              </a:rPr>
              <a:t>garbage in the dustbin and planting trees are good practices to keep our environment </a:t>
            </a:r>
            <a:r>
              <a:rPr lang="en-US" dirty="0" smtClean="0">
                <a:solidFill>
                  <a:srgbClr val="009900"/>
                </a:solidFill>
                <a:ea typeface="Calibri"/>
                <a:cs typeface="Calibri"/>
              </a:rPr>
              <a:t>clean.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Wingdings" pitchFamily="2" charset="2"/>
              <a:buChar char="v"/>
            </a:pPr>
            <a:r>
              <a:rPr lang="en-US" dirty="0" smtClean="0">
                <a:solidFill>
                  <a:srgbClr val="009900"/>
                </a:solidFill>
                <a:ea typeface="Calibri"/>
              </a:rPr>
              <a:t>Raising </a:t>
            </a:r>
            <a:r>
              <a:rPr lang="en-US" dirty="0">
                <a:solidFill>
                  <a:srgbClr val="009900"/>
                </a:solidFill>
                <a:ea typeface="Calibri"/>
              </a:rPr>
              <a:t>public awareness is one of the best ways to conserve our environment.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7030A0"/>
                </a:solidFill>
                <a:latin typeface="Comic Sans MS" pitchFamily="66" charset="0"/>
              </a:rPr>
              <a:t>THANKS TO ALL</a:t>
            </a:r>
            <a:endParaRPr lang="en-US" sz="6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  <a:ea typeface="Calibri"/>
                <a:cs typeface="Times New Roman"/>
              </a:rPr>
              <a:t>Topics to Discuss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E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nvironmental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ollution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Cause, Sources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Effects of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E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nvironmental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ollution.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Different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Kinds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Environmental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ollution.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Cause, Sources and Effects of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Different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K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inds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Environmental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P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ollution.</a:t>
            </a:r>
            <a:endParaRPr lang="en-US" sz="3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W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ay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Conservation 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of </a:t>
            </a:r>
            <a:r>
              <a:rPr lang="en-US" sz="3600" dirty="0" smtClean="0">
                <a:solidFill>
                  <a:srgbClr val="0070C0"/>
                </a:solidFill>
                <a:ea typeface="Calibri"/>
                <a:cs typeface="Times New Roman"/>
              </a:rPr>
              <a:t>Energy</a:t>
            </a:r>
            <a:r>
              <a:rPr lang="en-US" sz="3600" dirty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</a:p>
          <a:p>
            <a:pPr algn="just"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30399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030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ea typeface="Calibri"/>
                <a:cs typeface="Times New Roman"/>
              </a:rPr>
              <a:t>Environmental Pollution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7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Environmental </a:t>
            </a:r>
            <a:r>
              <a:rPr lang="en-US" dirty="0">
                <a:solidFill>
                  <a:srgbClr val="0070C0"/>
                </a:solidFill>
                <a:ea typeface="Calibri"/>
                <a:cs typeface="Times New Roman"/>
              </a:rPr>
              <a:t>changes harmful to living things. Environmental pollution is caused by the introduction of harmful and poisonous substances into the environment. </a:t>
            </a:r>
          </a:p>
          <a:p>
            <a:pPr algn="just">
              <a:buNone/>
            </a:pPr>
            <a:endParaRPr lang="en-US" sz="4400" dirty="0"/>
          </a:p>
        </p:txBody>
      </p:sp>
      <p:pic>
        <p:nvPicPr>
          <p:cNvPr id="3074" name="Picture 2" descr="D:\fig2 ch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541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ea typeface="Calibri"/>
                <a:cs typeface="Times New Roman"/>
              </a:rPr>
              <a:t>Causes of Environmental Pollution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Industrialization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Population growth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70C0"/>
                </a:solidFill>
                <a:ea typeface="Calibri"/>
                <a:cs typeface="Times New Roman"/>
              </a:rPr>
              <a:t>Human activities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D:\fig3 ch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2855"/>
            <a:ext cx="784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a typeface="Calibri"/>
                <a:cs typeface="Times New Roman"/>
              </a:rPr>
              <a:t>Sources of Environmental Pollution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endParaRPr lang="en-US" sz="40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ct val="110000"/>
              </a:lnSpc>
              <a:buNone/>
            </a:pPr>
            <a:r>
              <a:rPr lang="en-US" sz="4000" dirty="0" smtClean="0">
                <a:solidFill>
                  <a:srgbClr val="7030A0"/>
                </a:solidFill>
                <a:ea typeface="Calibri"/>
                <a:cs typeface="Times New Roman"/>
              </a:rPr>
              <a:t>Uses </a:t>
            </a:r>
            <a:r>
              <a:rPr lang="en-US" sz="4000" dirty="0">
                <a:solidFill>
                  <a:srgbClr val="7030A0"/>
                </a:solidFill>
                <a:ea typeface="Calibri"/>
                <a:cs typeface="Times New Roman"/>
              </a:rPr>
              <a:t>of fossil fuels such as oil, gas and coal in industry </a:t>
            </a:r>
            <a:r>
              <a:rPr lang="en-US" sz="4000" dirty="0" smtClean="0">
                <a:solidFill>
                  <a:srgbClr val="7030A0"/>
                </a:solidFill>
                <a:ea typeface="Calibri"/>
                <a:cs typeface="Times New Roman"/>
              </a:rPr>
              <a:t>are </a:t>
            </a:r>
            <a:r>
              <a:rPr lang="en-US" sz="4000" dirty="0">
                <a:solidFill>
                  <a:srgbClr val="7030A0"/>
                </a:solidFill>
                <a:ea typeface="Calibri"/>
                <a:cs typeface="Times New Roman"/>
              </a:rPr>
              <a:t>the main source of pollution</a:t>
            </a:r>
            <a:r>
              <a:rPr lang="en-US" sz="4000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ea typeface="Calibri"/>
                <a:cs typeface="Times New Roman"/>
              </a:rPr>
              <a:t>Effects of Environmental Pollution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>
                <a:solidFill>
                  <a:srgbClr val="00B050"/>
                </a:solidFill>
                <a:ea typeface="Calibri"/>
                <a:cs typeface="Times New Roman"/>
              </a:rPr>
              <a:t>Effects on Human </a:t>
            </a:r>
            <a:r>
              <a:rPr lang="en-US" sz="3600" dirty="0" smtClean="0">
                <a:solidFill>
                  <a:srgbClr val="00B050"/>
                </a:solidFill>
                <a:ea typeface="Calibri"/>
                <a:cs typeface="Times New Roman"/>
              </a:rPr>
              <a:t>Beings </a:t>
            </a:r>
            <a:endParaRPr lang="en-US" sz="3600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i. cancer	ii. respiratory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diseases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iii. waterborne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diseases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solidFill>
                  <a:srgbClr val="7030A0"/>
                </a:solidFill>
                <a:ea typeface="Calibri"/>
                <a:cs typeface="Times New Roman"/>
              </a:rPr>
              <a:t>iv. skin </a:t>
            </a:r>
            <a:r>
              <a:rPr lang="en-US" sz="3600" dirty="0">
                <a:solidFill>
                  <a:srgbClr val="7030A0"/>
                </a:solidFill>
                <a:ea typeface="Calibri"/>
                <a:cs typeface="Times New Roman"/>
              </a:rPr>
              <a:t>problems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D:\effect on 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55435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7316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Effects of Environmental Pollution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5334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ea typeface="Calibri"/>
                <a:cs typeface="Times New Roman"/>
              </a:rPr>
              <a:t>Effects on </a:t>
            </a:r>
            <a:r>
              <a:rPr lang="en-US" sz="3600" b="1" dirty="0" smtClean="0">
                <a:solidFill>
                  <a:srgbClr val="00B050"/>
                </a:solidFill>
                <a:ea typeface="Calibri"/>
                <a:cs typeface="Times New Roman"/>
              </a:rPr>
              <a:t>Animal </a:t>
            </a:r>
            <a:endParaRPr lang="en-US" sz="3600" b="1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a typeface="Calibri"/>
                <a:cs typeface="Times New Roman"/>
              </a:rPr>
              <a:t>destruction </a:t>
            </a:r>
            <a:r>
              <a:rPr lang="en-US" sz="3600" dirty="0">
                <a:ea typeface="Calibri"/>
                <a:cs typeface="Times New Roman"/>
              </a:rPr>
              <a:t>of animals habitats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a typeface="Calibri"/>
                <a:cs typeface="Times New Roman"/>
              </a:rPr>
              <a:t>destruction </a:t>
            </a:r>
            <a:r>
              <a:rPr lang="en-US" sz="3600" dirty="0">
                <a:ea typeface="Calibri"/>
                <a:cs typeface="Times New Roman"/>
              </a:rPr>
              <a:t>of food chains which leads to extinction of many animals.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Effects of Environmental Pollution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7030A0"/>
                </a:solidFill>
                <a:ea typeface="Calibri"/>
                <a:cs typeface="Times New Roman"/>
              </a:rPr>
              <a:t>Effects </a:t>
            </a:r>
            <a:r>
              <a:rPr lang="en-US" sz="2800" dirty="0">
                <a:solidFill>
                  <a:srgbClr val="7030A0"/>
                </a:solidFill>
                <a:ea typeface="Calibri"/>
                <a:cs typeface="Times New Roman"/>
              </a:rPr>
              <a:t>on </a:t>
            </a:r>
            <a:r>
              <a:rPr lang="en-US" sz="2800" dirty="0" smtClean="0">
                <a:solidFill>
                  <a:srgbClr val="7030A0"/>
                </a:solidFill>
                <a:ea typeface="Calibri"/>
                <a:cs typeface="Times New Roman"/>
              </a:rPr>
              <a:t>Environment</a:t>
            </a:r>
            <a:endParaRPr lang="en-US" sz="28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average temperature of the earth is gradually increasing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many glaciers continue to melt and results in sea level rise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D:\global warm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43307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global warm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009900" cy="38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707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PowerPoint Presentation</vt:lpstr>
      <vt:lpstr>PowerPoint Presentation</vt:lpstr>
      <vt:lpstr>Topics to Discuss</vt:lpstr>
      <vt:lpstr>Environmental Pollution</vt:lpstr>
      <vt:lpstr>Causes of Environmental Pollution</vt:lpstr>
      <vt:lpstr>Sources of Environmental Pollution</vt:lpstr>
      <vt:lpstr>Effects of Environmental Pollution</vt:lpstr>
      <vt:lpstr>Effects of Environmental Pollution</vt:lpstr>
      <vt:lpstr>Effects of Environmental Pollution</vt:lpstr>
      <vt:lpstr>Types of Environmental Pollution which effect the environment are:</vt:lpstr>
      <vt:lpstr>Air pollution</vt:lpstr>
      <vt:lpstr>Air pollution</vt:lpstr>
      <vt:lpstr>Air pollution</vt:lpstr>
      <vt:lpstr>Causes of Water pollution</vt:lpstr>
      <vt:lpstr>Water pollution</vt:lpstr>
      <vt:lpstr> Water pollution</vt:lpstr>
      <vt:lpstr>Water pollution</vt:lpstr>
      <vt:lpstr>Causes of soil pollution</vt:lpstr>
      <vt:lpstr>Causes of soil pollution</vt:lpstr>
      <vt:lpstr>Soil pollution </vt:lpstr>
      <vt:lpstr>Noise pollution Noise pollution is sound in the environment that harms the health of human or animal life. </vt:lpstr>
      <vt:lpstr>Noise pollution</vt:lpstr>
      <vt:lpstr> Effects of Noise pollution </vt:lpstr>
      <vt:lpstr> Noise pollution </vt:lpstr>
      <vt:lpstr>Conservation of Our Environment</vt:lpstr>
      <vt:lpstr>The Ways of Environmental Conservation</vt:lpstr>
      <vt:lpstr>The Ways of Environmental Conservation</vt:lpstr>
      <vt:lpstr>The Ways of Environmental Conservation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Rony</dc:creator>
  <cp:lastModifiedBy>User</cp:lastModifiedBy>
  <cp:revision>210</cp:revision>
  <dcterms:created xsi:type="dcterms:W3CDTF">2006-08-16T00:00:00Z</dcterms:created>
  <dcterms:modified xsi:type="dcterms:W3CDTF">2017-03-12T15:24:48Z</dcterms:modified>
</cp:coreProperties>
</file>