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5"/>
  </p:notesMasterIdLst>
  <p:sldIdLst>
    <p:sldId id="282" r:id="rId2"/>
    <p:sldId id="256" r:id="rId3"/>
    <p:sldId id="278" r:id="rId4"/>
    <p:sldId id="279" r:id="rId5"/>
    <p:sldId id="257" r:id="rId6"/>
    <p:sldId id="276" r:id="rId7"/>
    <p:sldId id="259" r:id="rId8"/>
    <p:sldId id="260" r:id="rId9"/>
    <p:sldId id="281" r:id="rId10"/>
    <p:sldId id="261" r:id="rId11"/>
    <p:sldId id="262" r:id="rId12"/>
    <p:sldId id="263" r:id="rId13"/>
    <p:sldId id="274" r:id="rId14"/>
    <p:sldId id="264" r:id="rId15"/>
    <p:sldId id="270" r:id="rId16"/>
    <p:sldId id="271" r:id="rId17"/>
    <p:sldId id="273" r:id="rId18"/>
    <p:sldId id="266" r:id="rId19"/>
    <p:sldId id="267" r:id="rId20"/>
    <p:sldId id="277" r:id="rId21"/>
    <p:sldId id="268" r:id="rId22"/>
    <p:sldId id="275" r:id="rId23"/>
    <p:sldId id="280" r:id="rId24"/>
  </p:sldIdLst>
  <p:sldSz cx="9144000" cy="6950075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044B"/>
    <a:srgbClr val="550B4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33" d="100"/>
          <a:sy n="33" d="100"/>
        </p:scale>
        <p:origin x="-1794" y="-702"/>
      </p:cViewPr>
      <p:guideLst>
        <p:guide orient="horz" pos="218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DF0908-6BEC-4495-BD2C-11913CBCE072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85800"/>
            <a:ext cx="4508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B146FE-144E-41A7-BA45-A2FA923E65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4750" y="685800"/>
            <a:ext cx="4508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146FE-144E-41A7-BA45-A2FA923E652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90015"/>
            <a:ext cx="7851648" cy="1853353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71882"/>
            <a:ext cx="7854696" cy="177613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71C04-C383-4EEF-AD64-96358719476D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EACF3-871B-43CC-949F-904DD58539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71C04-C383-4EEF-AD64-96358719476D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EACF3-871B-43CC-949F-904DD58539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26678"/>
            <a:ext cx="2057400" cy="5281736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26678"/>
            <a:ext cx="6019800" cy="528173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71C04-C383-4EEF-AD64-96358719476D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EACF3-871B-43CC-949F-904DD58539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71C04-C383-4EEF-AD64-96358719476D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EACF3-871B-43CC-949F-904DD58539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34415"/>
            <a:ext cx="7772400" cy="1380748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40977"/>
            <a:ext cx="7772400" cy="1529981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71C04-C383-4EEF-AD64-96358719476D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EACF3-871B-43CC-949F-904DD58539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3541"/>
            <a:ext cx="8229600" cy="1158346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45864"/>
            <a:ext cx="4038600" cy="449438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45864"/>
            <a:ext cx="4038600" cy="449438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71C04-C383-4EEF-AD64-96358719476D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EACF3-871B-43CC-949F-904DD58539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3541"/>
            <a:ext cx="8229600" cy="1158346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80157"/>
            <a:ext cx="4040188" cy="66820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84726"/>
            <a:ext cx="4041775" cy="663635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48361"/>
            <a:ext cx="4040188" cy="3897352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48361"/>
            <a:ext cx="4041775" cy="3897352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71C04-C383-4EEF-AD64-96358719476D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EACF3-871B-43CC-949F-904DD58539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3541"/>
            <a:ext cx="8305800" cy="1158346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71C04-C383-4EEF-AD64-96358719476D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EACF3-871B-43CC-949F-904DD58539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71C04-C383-4EEF-AD64-96358719476D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EACF3-871B-43CC-949F-904DD58539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1257"/>
            <a:ext cx="2743200" cy="1177652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98907"/>
            <a:ext cx="2743200" cy="4633383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98907"/>
            <a:ext cx="5111750" cy="4633383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71C04-C383-4EEF-AD64-96358719476D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EACF3-871B-43CC-949F-904DD58539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22954"/>
            <a:ext cx="5257800" cy="4170045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431729"/>
            <a:ext cx="155448" cy="15753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92799"/>
            <a:ext cx="2212848" cy="1603869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66764"/>
            <a:ext cx="2209800" cy="2208579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71C04-C383-4EEF-AD64-96358719476D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441690"/>
            <a:ext cx="609600" cy="370027"/>
          </a:xfrm>
        </p:spPr>
        <p:txBody>
          <a:bodyPr/>
          <a:lstStyle/>
          <a:p>
            <a:fld id="{A27EACF3-871B-43CC-949F-904DD58539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215621"/>
            <a:ext cx="4617720" cy="398471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94693"/>
            <a:ext cx="9163050" cy="105538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303332"/>
            <a:ext cx="4762500" cy="64674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240"/>
            <a:ext cx="9163050" cy="105538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239"/>
            <a:ext cx="4762500" cy="64674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13541"/>
            <a:ext cx="8229600" cy="1158346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61466"/>
            <a:ext cx="8229600" cy="444804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41690"/>
            <a:ext cx="2133600" cy="370027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7771C04-C383-4EEF-AD64-96358719476D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441690"/>
            <a:ext cx="3352800" cy="370027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441690"/>
            <a:ext cx="762000" cy="370027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27EACF3-871B-43CC-949F-904DD58539F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5126"/>
            <a:ext cx="9180548" cy="65794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9500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MG_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2065777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57247E-9 L 0 -0.73045 " pathEditMode="fixed" rAng="0" ptsTypes="AA">
                                      <p:cBhvr>
                                        <p:cTn id="6" dur="5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3541"/>
            <a:ext cx="8229600" cy="75369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is an Ecosystem?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7238"/>
            <a:ext cx="8229600" cy="494227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All living and non-living things that exist and interact in</a:t>
            </a:r>
          </a:p>
          <a:p>
            <a:pPr>
              <a:buNone/>
            </a:pPr>
            <a:r>
              <a:rPr lang="en-US" dirty="0" smtClean="0"/>
              <a:t>one place is called </a:t>
            </a:r>
            <a:r>
              <a:rPr lang="en-US" b="1" dirty="0" smtClean="0">
                <a:solidFill>
                  <a:srgbClr val="C00000"/>
                </a:solidFill>
              </a:rPr>
              <a:t>ecosystem.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ecosystem-120717081103-phpapp01-thumbnail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2567667"/>
            <a:ext cx="5257800" cy="3996293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17784"/>
            <a:ext cx="8305800" cy="10039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2.Mutual Dependence between Plants and  </a:t>
            </a:r>
            <a:br>
              <a:rPr lang="en-US" sz="4000" dirty="0" smtClean="0">
                <a:solidFill>
                  <a:srgbClr val="C00000"/>
                </a:solidFill>
              </a:rPr>
            </a:br>
            <a:r>
              <a:rPr lang="en-US" sz="4000" dirty="0" smtClean="0">
                <a:solidFill>
                  <a:srgbClr val="C00000"/>
                </a:solidFill>
              </a:rPr>
              <a:t>    Animals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5" name="Picture 4" descr="d45dcf50a6b654d16ec45aecce37e05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548323"/>
            <a:ext cx="6477000" cy="5368547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7785"/>
            <a:ext cx="8229600" cy="83092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Mutual Dependence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7238"/>
            <a:ext cx="8229600" cy="4942276"/>
          </a:xfrm>
        </p:spPr>
        <p:txBody>
          <a:bodyPr>
            <a:noAutofit/>
          </a:bodyPr>
          <a:lstStyle/>
          <a:p>
            <a:r>
              <a:rPr lang="en-US" sz="3200" b="1" u="sng" dirty="0" smtClean="0">
                <a:latin typeface="+mj-lt"/>
              </a:rPr>
              <a:t>ANIMALS (dependence on plants):</a:t>
            </a:r>
          </a:p>
          <a:p>
            <a:pPr>
              <a:spcBef>
                <a:spcPts val="0"/>
              </a:spcBef>
              <a:buNone/>
            </a:pPr>
            <a:r>
              <a:rPr lang="en-US" sz="3200" b="1" dirty="0" smtClean="0">
                <a:latin typeface="+mj-lt"/>
              </a:rPr>
              <a:t> </a:t>
            </a:r>
            <a:r>
              <a:rPr lang="en-US" sz="2800" dirty="0" smtClean="0">
                <a:latin typeface="+mj-lt"/>
              </a:rPr>
              <a:t>Animals depends on plants in many ways. </a:t>
            </a:r>
          </a:p>
          <a:p>
            <a:pPr>
              <a:spcBef>
                <a:spcPts val="0"/>
              </a:spcBef>
              <a:buNone/>
            </a:pPr>
            <a:r>
              <a:rPr lang="en-US" sz="2800" dirty="0" smtClean="0">
                <a:latin typeface="+mj-lt"/>
              </a:rPr>
              <a:t>Such as-</a:t>
            </a:r>
          </a:p>
          <a:p>
            <a:pPr lvl="1">
              <a:spcBef>
                <a:spcPts val="0"/>
              </a:spcBef>
            </a:pPr>
            <a:r>
              <a:rPr lang="en-US" sz="2800" dirty="0" smtClean="0">
                <a:latin typeface="+mj-lt"/>
              </a:rPr>
              <a:t>Animals use oxygen given off by plants to breath.</a:t>
            </a:r>
          </a:p>
          <a:p>
            <a:pPr lvl="1">
              <a:spcBef>
                <a:spcPts val="0"/>
              </a:spcBef>
            </a:pPr>
            <a:r>
              <a:rPr lang="en-US" sz="2800" dirty="0" smtClean="0">
                <a:latin typeface="+mj-lt"/>
              </a:rPr>
              <a:t>Animals eat various parts of plants such as stems, leaves, roots, fruits as food to get energy.</a:t>
            </a:r>
          </a:p>
          <a:p>
            <a:pPr lvl="1">
              <a:spcBef>
                <a:spcPts val="0"/>
              </a:spcBef>
            </a:pPr>
            <a:r>
              <a:rPr lang="en-US" sz="2800" dirty="0" smtClean="0">
                <a:latin typeface="+mj-lt"/>
              </a:rPr>
              <a:t>Several animals like monkey, squirrel, insects etc. use plants for their shelter.</a:t>
            </a:r>
          </a:p>
          <a:p>
            <a:pPr lvl="1">
              <a:spcBef>
                <a:spcPts val="0"/>
              </a:spcBef>
            </a:pPr>
            <a:r>
              <a:rPr lang="en-US" sz="2800" dirty="0" smtClean="0">
                <a:latin typeface="+mj-lt"/>
              </a:rPr>
              <a:t>Birds make their nest on trees.</a:t>
            </a:r>
          </a:p>
          <a:p>
            <a:pPr lvl="1">
              <a:spcBef>
                <a:spcPts val="0"/>
              </a:spcBef>
            </a:pPr>
            <a:r>
              <a:rPr lang="en-US" sz="2800" dirty="0" smtClean="0">
                <a:latin typeface="+mj-lt"/>
              </a:rPr>
              <a:t>Human use plants to make their houses, furniture, book, pencils etc.</a:t>
            </a:r>
            <a:endParaRPr lang="en-US" sz="2800" b="1" u="sng" dirty="0" smtClean="0">
              <a:latin typeface="+mj-lt"/>
            </a:endParaRPr>
          </a:p>
          <a:p>
            <a:pPr lvl="1">
              <a:buNone/>
            </a:pPr>
            <a:endParaRPr lang="en-US" sz="3200" dirty="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6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6637"/>
            <a:ext cx="8686800" cy="633229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sz="3200" b="1" u="sng" dirty="0" smtClean="0">
                <a:latin typeface="+mj-lt"/>
              </a:rPr>
              <a:t>PLANTS (dependence on animals):</a:t>
            </a:r>
          </a:p>
          <a:p>
            <a:pPr lvl="1">
              <a:spcBef>
                <a:spcPts val="0"/>
              </a:spcBef>
            </a:pPr>
            <a:r>
              <a:rPr lang="en-US" sz="3200" b="1" dirty="0" smtClean="0">
                <a:latin typeface="+mj-lt"/>
              </a:rPr>
              <a:t>For making food: </a:t>
            </a:r>
            <a:r>
              <a:rPr lang="en-US" sz="3200" dirty="0" smtClean="0">
                <a:latin typeface="+mj-lt"/>
              </a:rPr>
              <a:t>Plant use carbon dioxide given off by animals to make food.</a:t>
            </a:r>
          </a:p>
          <a:p>
            <a:pPr lvl="1">
              <a:spcBef>
                <a:spcPts val="0"/>
              </a:spcBef>
            </a:pPr>
            <a:r>
              <a:rPr lang="en-US" sz="3200" b="1" dirty="0" smtClean="0">
                <a:latin typeface="+mj-lt"/>
              </a:rPr>
              <a:t>For nutrition:</a:t>
            </a:r>
            <a:r>
              <a:rPr lang="en-US" sz="3200" dirty="0" smtClean="0">
                <a:latin typeface="+mj-lt"/>
              </a:rPr>
              <a:t> Dead bodies of animals become organic fertilizer and plant use this nutrition to grow.</a:t>
            </a:r>
          </a:p>
          <a:p>
            <a:pPr lvl="1">
              <a:spcBef>
                <a:spcPts val="0"/>
              </a:spcBef>
            </a:pPr>
            <a:r>
              <a:rPr lang="en-US" sz="3200" dirty="0" smtClean="0">
                <a:latin typeface="+mj-lt"/>
              </a:rPr>
              <a:t>For </a:t>
            </a:r>
            <a:r>
              <a:rPr lang="en-US" sz="3200" b="1" dirty="0" smtClean="0">
                <a:solidFill>
                  <a:srgbClr val="C00000"/>
                </a:solidFill>
                <a:latin typeface="+mj-lt"/>
              </a:rPr>
              <a:t>pollination</a:t>
            </a:r>
            <a:r>
              <a:rPr lang="en-US" sz="3200" dirty="0" smtClean="0">
                <a:latin typeface="+mj-lt"/>
              </a:rPr>
              <a:t>: Animals such as birds, bees help plants in pollination.  </a:t>
            </a:r>
          </a:p>
          <a:p>
            <a:pPr lvl="1">
              <a:spcBef>
                <a:spcPts val="0"/>
              </a:spcBef>
            </a:pPr>
            <a:r>
              <a:rPr lang="en-US" sz="3200" b="1" dirty="0" smtClean="0">
                <a:solidFill>
                  <a:srgbClr val="C00000"/>
                </a:solidFill>
                <a:latin typeface="+mj-lt"/>
              </a:rPr>
              <a:t>Seed dispersal</a:t>
            </a:r>
            <a:r>
              <a:rPr lang="en-US" sz="3200" dirty="0" smtClean="0">
                <a:latin typeface="+mj-lt"/>
              </a:rPr>
              <a:t>: Animals help plants in seed dispersal.</a:t>
            </a:r>
          </a:p>
          <a:p>
            <a:pPr lvl="1"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Question:</a:t>
            </a:r>
          </a:p>
          <a:p>
            <a:pPr lvl="1">
              <a:spcBef>
                <a:spcPts val="0"/>
              </a:spcBef>
              <a:buNone/>
            </a:pPr>
            <a:r>
              <a:rPr lang="en-US" sz="3200" dirty="0" smtClean="0">
                <a:solidFill>
                  <a:srgbClr val="FF0000"/>
                </a:solidFill>
                <a:latin typeface="+mj-lt"/>
              </a:rPr>
              <a:t>  </a:t>
            </a:r>
            <a:r>
              <a:rPr lang="en-US" sz="3200" dirty="0" smtClean="0">
                <a:solidFill>
                  <a:srgbClr val="0070C0"/>
                </a:solidFill>
                <a:latin typeface="+mj-lt"/>
              </a:rPr>
              <a:t>How do plants and animals depend on each other?</a:t>
            </a:r>
          </a:p>
          <a:p>
            <a:pPr lvl="1">
              <a:buNone/>
            </a:pPr>
            <a:endParaRPr lang="en-US" sz="3200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274637"/>
            <a:ext cx="5793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+mj-lt"/>
              </a:rPr>
              <a:t>Mutual Dependence</a:t>
            </a:r>
            <a:endParaRPr lang="en-US" sz="4800" dirty="0">
              <a:latin typeface="+mj-lt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3338"/>
            <a:ext cx="8229600" cy="77223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Some definition: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8346"/>
            <a:ext cx="9144000" cy="525116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</a:rPr>
              <a:t>Pollination: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3600" dirty="0" smtClean="0"/>
              <a:t>Transfer of pollen from one flower to another flower so that plants can make new seeds. New plants grow from these seeds.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87708047_X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2" y="3706707"/>
            <a:ext cx="4109663" cy="2934476"/>
          </a:xfrm>
          <a:prstGeom prst="rect">
            <a:avLst/>
          </a:prstGeom>
        </p:spPr>
      </p:pic>
      <p:pic>
        <p:nvPicPr>
          <p:cNvPr id="5" name="Picture 4" descr="Papilio_rumanzovia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3706707"/>
            <a:ext cx="3860800" cy="293447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5008"/>
            <a:ext cx="8229600" cy="5714506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C000"/>
                </a:solidFill>
              </a:rPr>
              <a:t>Seed dispersal:</a:t>
            </a:r>
          </a:p>
          <a:p>
            <a:pPr lvl="1"/>
            <a:r>
              <a:rPr lang="en-US" sz="2200" dirty="0" smtClean="0"/>
              <a:t> </a:t>
            </a:r>
            <a:r>
              <a:rPr lang="en-US" sz="3200" dirty="0" smtClean="0"/>
              <a:t>The transport  of seeds away from the parent plant. </a:t>
            </a:r>
          </a:p>
          <a:p>
            <a:pPr lvl="1"/>
            <a:r>
              <a:rPr lang="en-US" sz="3000" dirty="0" smtClean="0"/>
              <a:t> Seed dispersal helps plants to create new colonies.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</p:txBody>
      </p:sp>
      <p:pic>
        <p:nvPicPr>
          <p:cNvPr id="4" name="Picture 3" descr="dispersal-of-seeds-8-6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3370702"/>
            <a:ext cx="4343400" cy="3304735"/>
          </a:xfrm>
          <a:prstGeom prst="rect">
            <a:avLst/>
          </a:prstGeom>
        </p:spPr>
      </p:pic>
      <p:pic>
        <p:nvPicPr>
          <p:cNvPr id="5" name="Picture 4" descr="dispersal-of-seeds-9-6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09905" y="3551237"/>
            <a:ext cx="4357897" cy="331576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17785"/>
            <a:ext cx="8229600" cy="602339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3200" b="1" dirty="0" smtClean="0">
                <a:solidFill>
                  <a:srgbClr val="FFC000"/>
                </a:solidFill>
              </a:rPr>
              <a:t>Parent plant/ mother plant:</a:t>
            </a:r>
          </a:p>
          <a:p>
            <a:pPr>
              <a:spcBef>
                <a:spcPts val="0"/>
              </a:spcBef>
              <a:buNone/>
            </a:pPr>
            <a:r>
              <a:rPr lang="en-US" sz="3200" dirty="0" smtClean="0"/>
              <a:t>    Parts or seeds of the plants from which new   </a:t>
            </a:r>
          </a:p>
          <a:p>
            <a:pPr>
              <a:spcBef>
                <a:spcPts val="0"/>
              </a:spcBef>
              <a:buNone/>
            </a:pPr>
            <a:r>
              <a:rPr lang="en-US" sz="3200" dirty="0" smtClean="0"/>
              <a:t>    plants grow.</a:t>
            </a:r>
          </a:p>
          <a:p>
            <a:pPr>
              <a:spcBef>
                <a:spcPts val="0"/>
              </a:spcBef>
            </a:pPr>
            <a:r>
              <a:rPr lang="en-US" sz="3200" b="1" dirty="0" smtClean="0">
                <a:solidFill>
                  <a:srgbClr val="FFC000"/>
                </a:solidFill>
              </a:rPr>
              <a:t>Colony:</a:t>
            </a:r>
          </a:p>
          <a:p>
            <a:pPr>
              <a:spcBef>
                <a:spcPts val="0"/>
              </a:spcBef>
              <a:buNone/>
            </a:pPr>
            <a:r>
              <a:rPr lang="en-US" sz="3200" dirty="0" smtClean="0"/>
              <a:t>    A group of plants or animals living or growing in one place.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                                                                                                                        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                                                                      </a:t>
            </a:r>
          </a:p>
          <a:p>
            <a:pPr>
              <a:buNone/>
            </a:pPr>
            <a:r>
              <a:rPr lang="en-US" sz="2800" dirty="0" smtClean="0"/>
              <a:t>                                      </a:t>
            </a:r>
            <a:r>
              <a:rPr lang="en-US" sz="2800" b="1" dirty="0" smtClean="0">
                <a:solidFill>
                  <a:srgbClr val="C00000"/>
                </a:solidFill>
              </a:rPr>
              <a:t>COLONY</a:t>
            </a:r>
          </a:p>
        </p:txBody>
      </p:sp>
      <p:pic>
        <p:nvPicPr>
          <p:cNvPr id="4" name="Picture 3" descr="King-Penguin-Colony-Bay-of-Isles-South-Georg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00" y="4015599"/>
            <a:ext cx="2590800" cy="2027105"/>
          </a:xfrm>
          <a:prstGeom prst="rect">
            <a:avLst/>
          </a:prstGeom>
        </p:spPr>
      </p:pic>
      <p:pic>
        <p:nvPicPr>
          <p:cNvPr id="5" name="Picture 4" descr="29194378-Ants-Colony-Looking-For-Food-Stock-Ph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46255" y="3861153"/>
            <a:ext cx="2402147" cy="1621684"/>
          </a:xfrm>
          <a:prstGeom prst="rect">
            <a:avLst/>
          </a:prstGeom>
        </p:spPr>
      </p:pic>
      <p:pic>
        <p:nvPicPr>
          <p:cNvPr id="6" name="Picture 5" descr="73667e075c32b4113876e3f516f72b3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0" y="4015599"/>
            <a:ext cx="1447800" cy="2229410"/>
          </a:xfrm>
          <a:prstGeom prst="rect">
            <a:avLst/>
          </a:prstGeom>
        </p:spPr>
      </p:pic>
      <p:pic>
        <p:nvPicPr>
          <p:cNvPr id="8" name="Picture 7" descr="picture6-152E67DB7D22C1A99A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" y="3861153"/>
            <a:ext cx="2076450" cy="1853353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00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5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3338"/>
            <a:ext cx="8229600" cy="77223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3. Energy Flow: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1123"/>
            <a:ext cx="8229600" cy="5868952"/>
          </a:xfrm>
        </p:spPr>
        <p:txBody>
          <a:bodyPr/>
          <a:lstStyle/>
          <a:p>
            <a:pPr lvl="1">
              <a:spcBef>
                <a:spcPts val="0"/>
              </a:spcBef>
            </a:pPr>
            <a:r>
              <a:rPr lang="en-US" sz="2600" dirty="0" smtClean="0"/>
              <a:t>Living things need energy for survival.</a:t>
            </a:r>
          </a:p>
          <a:p>
            <a:pPr lvl="1">
              <a:spcBef>
                <a:spcPts val="0"/>
              </a:spcBef>
            </a:pPr>
            <a:r>
              <a:rPr lang="en-US" sz="2600" dirty="0" smtClean="0"/>
              <a:t>Plants get energy from the Sun.</a:t>
            </a:r>
          </a:p>
          <a:p>
            <a:pPr lvl="1">
              <a:spcBef>
                <a:spcPts val="0"/>
              </a:spcBef>
            </a:pPr>
            <a:r>
              <a:rPr lang="en-US" sz="2600" dirty="0" smtClean="0"/>
              <a:t>Animals get energy from food (plants and animals).</a:t>
            </a:r>
          </a:p>
          <a:p>
            <a:pPr algn="ctr">
              <a:spcBef>
                <a:spcPts val="0"/>
              </a:spcBef>
              <a:buNone/>
            </a:pPr>
            <a:r>
              <a:rPr lang="en-US" b="1" u="sng" dirty="0" smtClean="0">
                <a:solidFill>
                  <a:srgbClr val="0070C0"/>
                </a:solidFill>
                <a:latin typeface="+mj-lt"/>
              </a:rPr>
              <a:t>Eating and Being Eaten</a:t>
            </a:r>
            <a:r>
              <a:rPr lang="en-US" dirty="0" smtClean="0"/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/>
              <a:t>       </a:t>
            </a:r>
            <a:r>
              <a:rPr lang="en-US" sz="1600" dirty="0" smtClean="0"/>
              <a:t>eaten by      eaten by                            eaten by</a:t>
            </a:r>
            <a:r>
              <a:rPr lang="en-US" sz="2400" dirty="0" smtClean="0"/>
              <a:t>    </a:t>
            </a:r>
            <a:r>
              <a:rPr lang="en-US" sz="1600" dirty="0" smtClean="0"/>
              <a:t>eaten by         eaten by</a:t>
            </a:r>
            <a:endParaRPr lang="en-US" sz="2400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Sun	  grass      grasshopper     frog     snake     eagle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143000" y="3320591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362200" y="3320591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495800" y="3320591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486400" y="3320591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705600" y="3320591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food_chain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252" y="3629485"/>
            <a:ext cx="4932548" cy="3165889"/>
          </a:xfrm>
          <a:prstGeom prst="rect">
            <a:avLst/>
          </a:prstGeom>
          <a:solidFill>
            <a:srgbClr val="92D050"/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 descr="86a597cae1ac4dff4982a9b72a8cfe6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3991979"/>
            <a:ext cx="3962400" cy="26219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ood Chai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57600" y="3499644"/>
            <a:ext cx="5257800" cy="34290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foodchain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275" y="617786"/>
            <a:ext cx="5230927" cy="2745570"/>
          </a:xfrm>
          <a:prstGeom prst="rect">
            <a:avLst/>
          </a:prstGeom>
          <a:solidFill>
            <a:srgbClr val="92D050"/>
          </a:solidFill>
        </p:spPr>
      </p:pic>
      <p:sp>
        <p:nvSpPr>
          <p:cNvPr id="7" name="TextBox 6"/>
          <p:cNvSpPr txBox="1"/>
          <p:nvPr/>
        </p:nvSpPr>
        <p:spPr>
          <a:xfrm>
            <a:off x="6096000" y="2007801"/>
            <a:ext cx="29656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70C0"/>
                </a:solidFill>
                <a:latin typeface="+mj-lt"/>
              </a:rPr>
              <a:t>Energy Flow</a:t>
            </a:r>
            <a:endParaRPr lang="en-US" sz="44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4401715"/>
            <a:ext cx="29656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0070C0"/>
                </a:solidFill>
                <a:latin typeface="+mj-lt"/>
              </a:rPr>
              <a:t>Energy Flow</a:t>
            </a:r>
            <a:endParaRPr lang="en-US" sz="4400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3541"/>
            <a:ext cx="8229600" cy="830920"/>
          </a:xfrm>
        </p:spPr>
        <p:txBody>
          <a:bodyPr/>
          <a:lstStyle/>
          <a:p>
            <a:r>
              <a:rPr lang="en-US" dirty="0" smtClean="0"/>
              <a:t>Food Chain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4461"/>
            <a:ext cx="8229600" cy="5173945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Energy is passed from a plant to animals. The path of 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   food energy in an ecosystem from plants to animals is 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   called </a:t>
            </a:r>
            <a:r>
              <a:rPr lang="en-US" b="1" dirty="0" smtClean="0">
                <a:solidFill>
                  <a:srgbClr val="C00000"/>
                </a:solidFill>
              </a:rPr>
              <a:t>food chain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There are many food chains in an ecosystem.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The food chain begins with the green plants (producer).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Small animals (consumer) are eaten by large animals (consumer). </a:t>
            </a:r>
            <a:endParaRPr lang="en-US" dirty="0"/>
          </a:p>
        </p:txBody>
      </p:sp>
      <p:pic>
        <p:nvPicPr>
          <p:cNvPr id="4" name="Picture 3" descr="foodchain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4721409"/>
            <a:ext cx="4038600" cy="2119751"/>
          </a:xfrm>
          <a:prstGeom prst="rect">
            <a:avLst/>
          </a:prstGeom>
          <a:solidFill>
            <a:srgbClr val="92D050"/>
          </a:solidFill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elcome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478" y="0"/>
            <a:ext cx="9329166" cy="6950075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1669"/>
            <a:ext cx="8305800" cy="1003900"/>
          </a:xfrm>
        </p:spPr>
        <p:txBody>
          <a:bodyPr>
            <a:noAutofit/>
          </a:bodyPr>
          <a:lstStyle/>
          <a:p>
            <a:r>
              <a:rPr lang="en-US" sz="4800" dirty="0" smtClean="0"/>
              <a:t>Food Chain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58346"/>
            <a:ext cx="8991600" cy="579172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+mj-lt"/>
              </a:rPr>
              <a:t>	All animals directly or indirectly depend on plants for their energy.</a:t>
            </a:r>
          </a:p>
          <a:p>
            <a:pPr lvl="1">
              <a:spcBef>
                <a:spcPts val="0"/>
              </a:spcBef>
            </a:pPr>
            <a:r>
              <a:rPr lang="en-US" sz="2600" dirty="0" smtClean="0">
                <a:latin typeface="+mj-lt"/>
              </a:rPr>
              <a:t>A plants produces its own food using the energy of sunlight.</a:t>
            </a:r>
          </a:p>
          <a:p>
            <a:pPr lvl="1">
              <a:spcBef>
                <a:spcPts val="0"/>
              </a:spcBef>
            </a:pPr>
            <a:r>
              <a:rPr lang="en-US" sz="2600" dirty="0" smtClean="0">
                <a:latin typeface="+mj-lt"/>
              </a:rPr>
              <a:t>An insect eats the plant, and frog eats the insects.</a:t>
            </a:r>
          </a:p>
          <a:p>
            <a:pPr lvl="1">
              <a:spcBef>
                <a:spcPts val="0"/>
              </a:spcBef>
            </a:pPr>
            <a:r>
              <a:rPr lang="en-US" sz="2600" dirty="0" smtClean="0">
                <a:latin typeface="+mj-lt"/>
              </a:rPr>
              <a:t> In the same process the frog is eaten by a snake, and then the snake is eaten by an eagle.</a:t>
            </a:r>
          </a:p>
          <a:p>
            <a:pPr lvl="1">
              <a:spcBef>
                <a:spcPts val="0"/>
              </a:spcBef>
            </a:pPr>
            <a:r>
              <a:rPr lang="en-US" sz="2600" dirty="0" smtClean="0">
                <a:latin typeface="+mj-lt"/>
              </a:rPr>
              <a:t>Like this, energy is passed from a plant to animal and </a:t>
            </a:r>
            <a:r>
              <a:rPr lang="en-US" sz="2600" b="1" dirty="0" smtClean="0">
                <a:solidFill>
                  <a:srgbClr val="C00000"/>
                </a:solidFill>
                <a:latin typeface="+mj-lt"/>
              </a:rPr>
              <a:t>food chain</a:t>
            </a:r>
            <a:r>
              <a:rPr lang="en-US" sz="2600" dirty="0" smtClean="0">
                <a:latin typeface="+mj-lt"/>
              </a:rPr>
              <a:t> is created.</a:t>
            </a:r>
            <a:endParaRPr lang="en-US" sz="2600" dirty="0">
              <a:latin typeface="+mj-lt"/>
            </a:endParaRPr>
          </a:p>
        </p:txBody>
      </p:sp>
      <p:pic>
        <p:nvPicPr>
          <p:cNvPr id="5" name="Picture 4" descr="86a597cae1ac4dff4982a9b72a8cfe6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4431487"/>
            <a:ext cx="6248400" cy="24413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8892"/>
            <a:ext cx="8229600" cy="849454"/>
          </a:xfrm>
        </p:spPr>
        <p:txBody>
          <a:bodyPr/>
          <a:lstStyle/>
          <a:p>
            <a:r>
              <a:rPr lang="en-US" dirty="0" smtClean="0"/>
              <a:t>Food Web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926677"/>
            <a:ext cx="8839200" cy="548283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latin typeface="+mj-lt"/>
              </a:rPr>
              <a:t>In any ecosystems, there are many food chains. Several food chains connected together is called a </a:t>
            </a:r>
            <a:r>
              <a:rPr lang="en-US" b="1" dirty="0" smtClean="0">
                <a:solidFill>
                  <a:srgbClr val="C00000"/>
                </a:solidFill>
                <a:latin typeface="+mj-lt"/>
              </a:rPr>
              <a:t>food web.</a:t>
            </a:r>
            <a:r>
              <a:rPr lang="en-US" dirty="0" smtClean="0">
                <a:latin typeface="+mj-lt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latin typeface="+mj-lt"/>
              </a:rPr>
              <a:t>All the plants and animals are a part of several food chains.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latin typeface="+mj-lt"/>
              </a:rPr>
              <a:t>For example: 1. A hawk might eat a mouse, a squirrel, a frog  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+mj-lt"/>
              </a:rPr>
              <a:t>                                 or some other animals.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+mj-lt"/>
              </a:rPr>
              <a:t>			   2. The snake may eat a rabbit, a rat, or some 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+mj-lt"/>
              </a:rPr>
              <a:t>                                 other animals.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		</a:t>
            </a:r>
            <a:endParaRPr lang="en-US" dirty="0"/>
          </a:p>
        </p:txBody>
      </p:sp>
      <p:pic>
        <p:nvPicPr>
          <p:cNvPr id="6" name="Picture 5" descr="food-web-forest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714533"/>
            <a:ext cx="4457700" cy="3235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food-web-grassland-ecosystem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80642" y="3629485"/>
            <a:ext cx="4463358" cy="3232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3541"/>
            <a:ext cx="8229600" cy="522028"/>
          </a:xfrm>
        </p:spPr>
        <p:txBody>
          <a:bodyPr>
            <a:normAutofit fontScale="90000"/>
          </a:bodyPr>
          <a:lstStyle/>
          <a:p>
            <a:r>
              <a:rPr lang="en-US" sz="5400" b="1" u="sng" dirty="0" smtClean="0">
                <a:solidFill>
                  <a:srgbClr val="FF0000"/>
                </a:solidFill>
              </a:rPr>
              <a:t>Questions (Energy Flow):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0015"/>
            <a:ext cx="8229600" cy="5019499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sz="3200" dirty="0" smtClean="0">
                <a:latin typeface="+mj-lt"/>
              </a:rPr>
              <a:t>From where plants get energy?</a:t>
            </a:r>
          </a:p>
          <a:p>
            <a:r>
              <a:rPr lang="en-US" sz="3200" dirty="0" smtClean="0">
                <a:latin typeface="+mj-lt"/>
              </a:rPr>
              <a:t>From where animals get energy?</a:t>
            </a:r>
          </a:p>
          <a:p>
            <a:r>
              <a:rPr lang="en-US" sz="3200" dirty="0" smtClean="0">
                <a:latin typeface="+mj-lt"/>
              </a:rPr>
              <a:t>What is food chain?</a:t>
            </a:r>
          </a:p>
          <a:p>
            <a:r>
              <a:rPr lang="en-US" sz="3200" dirty="0" smtClean="0">
                <a:latin typeface="+mj-lt"/>
              </a:rPr>
              <a:t>What is food web?</a:t>
            </a:r>
          </a:p>
          <a:p>
            <a:r>
              <a:rPr lang="en-US" sz="3200" dirty="0" smtClean="0">
                <a:latin typeface="+mj-lt"/>
              </a:rPr>
              <a:t>What are the differences between food chain and food web?</a:t>
            </a:r>
          </a:p>
          <a:p>
            <a:r>
              <a:rPr lang="en-US" sz="3200" dirty="0" smtClean="0">
                <a:latin typeface="+mj-lt"/>
              </a:rPr>
              <a:t>How do animals depend on living things to get energy?</a:t>
            </a:r>
          </a:p>
          <a:p>
            <a:endParaRPr lang="en-US" sz="3200" dirty="0">
              <a:latin typeface="+mj-lt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pid-thank-yo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5007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vironm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477090" cy="69500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200" y="3170237"/>
            <a:ext cx="72390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00B0F0"/>
                </a:solidFill>
                <a:latin typeface="+mj-lt"/>
              </a:rPr>
              <a:t> Elementary Science</a:t>
            </a:r>
          </a:p>
          <a:p>
            <a:pPr algn="r"/>
            <a:r>
              <a:rPr lang="en-US" sz="5400" b="1" dirty="0" smtClean="0">
                <a:solidFill>
                  <a:srgbClr val="0070C0"/>
                </a:solidFill>
                <a:latin typeface="+mj-lt"/>
              </a:rPr>
              <a:t>Class: Five</a:t>
            </a:r>
          </a:p>
          <a:p>
            <a:pPr algn="r"/>
            <a:r>
              <a:rPr lang="en-US" sz="3600" b="1" dirty="0" smtClean="0">
                <a:latin typeface="+mj-lt"/>
              </a:rPr>
              <a:t>Chapter  One</a:t>
            </a:r>
          </a:p>
          <a:p>
            <a:pPr algn="r"/>
            <a:r>
              <a:rPr lang="en-US" sz="6600" dirty="0" smtClean="0">
                <a:solidFill>
                  <a:srgbClr val="C00000"/>
                </a:solidFill>
                <a:latin typeface="+mj-lt"/>
              </a:rPr>
              <a:t>Our Environment</a:t>
            </a:r>
            <a:endParaRPr lang="en-US" sz="72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9437"/>
            <a:ext cx="8229600" cy="856496"/>
          </a:xfrm>
        </p:spPr>
        <p:txBody>
          <a:bodyPr>
            <a:noAutofit/>
          </a:bodyPr>
          <a:lstStyle/>
          <a:p>
            <a:r>
              <a:rPr lang="en-US" sz="5400" dirty="0" smtClean="0"/>
              <a:t>Topics to Discuss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837"/>
            <a:ext cx="8686800" cy="5456238"/>
          </a:xfrm>
        </p:spPr>
        <p:txBody>
          <a:bodyPr>
            <a:normAutofit fontScale="62500" lnSpcReduction="20000"/>
          </a:bodyPr>
          <a:lstStyle/>
          <a:p>
            <a:r>
              <a:rPr lang="en-US" sz="5800" dirty="0" smtClean="0">
                <a:solidFill>
                  <a:srgbClr val="0070C0"/>
                </a:solidFill>
                <a:latin typeface="+mj-lt"/>
              </a:rPr>
              <a:t>Environment</a:t>
            </a:r>
          </a:p>
          <a:p>
            <a:r>
              <a:rPr lang="en-US" sz="5800" dirty="0" smtClean="0">
                <a:solidFill>
                  <a:srgbClr val="0070C0"/>
                </a:solidFill>
                <a:latin typeface="+mj-lt"/>
              </a:rPr>
              <a:t>Elements of environment</a:t>
            </a:r>
          </a:p>
          <a:p>
            <a:r>
              <a:rPr lang="en-US" sz="5800" dirty="0" smtClean="0">
                <a:solidFill>
                  <a:srgbClr val="0070C0"/>
                </a:solidFill>
                <a:latin typeface="+mj-lt"/>
              </a:rPr>
              <a:t>Relationship between Living and Non-living Things</a:t>
            </a:r>
          </a:p>
          <a:p>
            <a:r>
              <a:rPr lang="en-US" sz="5800" dirty="0" smtClean="0">
                <a:solidFill>
                  <a:srgbClr val="0070C0"/>
                </a:solidFill>
                <a:latin typeface="+mj-lt"/>
              </a:rPr>
              <a:t>Ecosystem</a:t>
            </a:r>
          </a:p>
          <a:p>
            <a:r>
              <a:rPr lang="en-US" sz="5800" dirty="0" smtClean="0">
                <a:solidFill>
                  <a:srgbClr val="0070C0"/>
                </a:solidFill>
                <a:latin typeface="+mj-lt"/>
              </a:rPr>
              <a:t>Mutual Dependence between Plants and Animals</a:t>
            </a:r>
          </a:p>
          <a:p>
            <a:r>
              <a:rPr lang="en-US" sz="5800" dirty="0" smtClean="0">
                <a:solidFill>
                  <a:srgbClr val="0070C0"/>
                </a:solidFill>
                <a:latin typeface="+mj-lt"/>
              </a:rPr>
              <a:t>Energy Flow</a:t>
            </a:r>
          </a:p>
          <a:p>
            <a:pPr lvl="2"/>
            <a:r>
              <a:rPr lang="en-US" sz="5800" dirty="0" smtClean="0">
                <a:latin typeface="+mj-lt"/>
              </a:rPr>
              <a:t>Food Chain</a:t>
            </a:r>
          </a:p>
          <a:p>
            <a:pPr lvl="2"/>
            <a:r>
              <a:rPr lang="en-US" sz="5800" dirty="0" smtClean="0">
                <a:latin typeface="+mj-lt"/>
              </a:rPr>
              <a:t>Food Web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237"/>
            <a:ext cx="8229600" cy="70409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Environment: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89037"/>
            <a:ext cx="9144000" cy="5761038"/>
          </a:xfrm>
        </p:spPr>
        <p:txBody>
          <a:bodyPr>
            <a:normAutofit/>
          </a:bodyPr>
          <a:lstStyle/>
          <a:p>
            <a:pPr lvl="1"/>
            <a:r>
              <a:rPr lang="en-US" sz="3200" dirty="0" smtClean="0">
                <a:latin typeface="+mj-lt"/>
              </a:rPr>
              <a:t>Things and events around us that we observe make our </a:t>
            </a:r>
            <a:r>
              <a:rPr lang="en-US" sz="3200" b="1" dirty="0" smtClean="0">
                <a:solidFill>
                  <a:srgbClr val="FFC000"/>
                </a:solidFill>
                <a:latin typeface="+mj-lt"/>
              </a:rPr>
              <a:t>environment.</a:t>
            </a:r>
            <a:endParaRPr lang="en-US" sz="3200" b="1" dirty="0" smtClean="0">
              <a:solidFill>
                <a:srgbClr val="00B0F0"/>
              </a:solidFill>
              <a:latin typeface="+mj-lt"/>
            </a:endParaRPr>
          </a:p>
          <a:p>
            <a:pPr lvl="1"/>
            <a:r>
              <a:rPr lang="en-US" sz="3200" b="1" dirty="0" smtClean="0">
                <a:solidFill>
                  <a:srgbClr val="00B0F0"/>
                </a:solidFill>
                <a:latin typeface="+mj-lt"/>
              </a:rPr>
              <a:t>Types:</a:t>
            </a:r>
            <a:endParaRPr lang="en-US" sz="3200" b="1" dirty="0" smtClean="0">
              <a:latin typeface="+mj-lt"/>
            </a:endParaRPr>
          </a:p>
          <a:p>
            <a:pPr lvl="2"/>
            <a:r>
              <a:rPr lang="en-US" sz="3200" b="1" dirty="0" smtClean="0">
                <a:latin typeface="+mj-lt"/>
              </a:rPr>
              <a:t>Natural:</a:t>
            </a:r>
            <a:r>
              <a:rPr lang="en-US" sz="3200" dirty="0" smtClean="0">
                <a:latin typeface="+mj-lt"/>
              </a:rPr>
              <a:t> Plants, animals, hills, </a:t>
            </a:r>
          </a:p>
          <a:p>
            <a:pPr lvl="2">
              <a:buNone/>
            </a:pPr>
            <a:r>
              <a:rPr lang="en-US" sz="3200" dirty="0" smtClean="0">
                <a:latin typeface="+mj-lt"/>
              </a:rPr>
              <a:t>	mountains, water bodies etc.</a:t>
            </a:r>
          </a:p>
          <a:p>
            <a:pPr lvl="2"/>
            <a:endParaRPr lang="en-US" sz="3200" b="1" dirty="0" smtClean="0">
              <a:latin typeface="+mj-lt"/>
            </a:endParaRPr>
          </a:p>
          <a:p>
            <a:pPr lvl="2">
              <a:buNone/>
            </a:pPr>
            <a:endParaRPr lang="en-US" sz="3200" b="1" dirty="0" smtClean="0">
              <a:latin typeface="+mj-lt"/>
            </a:endParaRPr>
          </a:p>
          <a:p>
            <a:pPr lvl="2"/>
            <a:r>
              <a:rPr lang="en-US" sz="3200" b="1" dirty="0" smtClean="0">
                <a:latin typeface="+mj-lt"/>
              </a:rPr>
              <a:t>Man-made:</a:t>
            </a:r>
            <a:r>
              <a:rPr lang="en-US" sz="3200" dirty="0" smtClean="0">
                <a:latin typeface="+mj-lt"/>
              </a:rPr>
              <a:t> Houses, roads, </a:t>
            </a:r>
          </a:p>
          <a:p>
            <a:pPr lvl="2">
              <a:buNone/>
            </a:pPr>
            <a:r>
              <a:rPr lang="en-US" sz="3200" dirty="0" smtClean="0">
                <a:latin typeface="+mj-lt"/>
              </a:rPr>
              <a:t>    buildings, market etc.</a:t>
            </a:r>
          </a:p>
          <a:p>
            <a:pPr lvl="2">
              <a:buNone/>
            </a:pPr>
            <a:endParaRPr lang="en-US" sz="2400" dirty="0" smtClean="0"/>
          </a:p>
          <a:p>
            <a:pPr lvl="2">
              <a:buNone/>
            </a:pPr>
            <a:endParaRPr lang="en-US" sz="2400" dirty="0" smtClean="0"/>
          </a:p>
        </p:txBody>
      </p:sp>
      <p:pic>
        <p:nvPicPr>
          <p:cNvPr id="4" name="Picture 3" descr="alternatif-enerji-schneider-iklim-degisiklig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86716" y="2560637"/>
            <a:ext cx="2928684" cy="1828800"/>
          </a:xfrm>
          <a:prstGeom prst="rect">
            <a:avLst/>
          </a:prstGeom>
        </p:spPr>
      </p:pic>
      <p:pic>
        <p:nvPicPr>
          <p:cNvPr id="6" name="Picture 5" descr="man made.jpg"/>
          <p:cNvPicPr>
            <a:picLocks noChangeAspect="1"/>
          </p:cNvPicPr>
          <p:nvPr/>
        </p:nvPicPr>
        <p:blipFill>
          <a:blip r:embed="rId3" cstate="print"/>
          <a:srcRect l="48746" t="51670" r="9875" b="9917"/>
          <a:stretch>
            <a:fillRect/>
          </a:stretch>
        </p:blipFill>
        <p:spPr>
          <a:xfrm>
            <a:off x="5930348" y="4618037"/>
            <a:ext cx="3061252" cy="21336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500"/>
                            </p:stCondLst>
                            <p:childTnLst>
                              <p:par>
                                <p:cTn id="3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ving_vs_nonliving1.jpg"/>
          <p:cNvPicPr>
            <a:picLocks noChangeAspect="1"/>
          </p:cNvPicPr>
          <p:nvPr/>
        </p:nvPicPr>
        <p:blipFill>
          <a:blip r:embed="rId2" cstate="print"/>
          <a:srcRect l="50937"/>
          <a:stretch>
            <a:fillRect/>
          </a:stretch>
        </p:blipFill>
        <p:spPr>
          <a:xfrm>
            <a:off x="4648203" y="3170237"/>
            <a:ext cx="3471094" cy="3505200"/>
          </a:xfrm>
          <a:prstGeom prst="rect">
            <a:avLst/>
          </a:prstGeom>
        </p:spPr>
      </p:pic>
      <p:pic>
        <p:nvPicPr>
          <p:cNvPr id="6" name="Picture 5" descr="living_vs_nonliving1.jpg"/>
          <p:cNvPicPr>
            <a:picLocks noChangeAspect="1"/>
          </p:cNvPicPr>
          <p:nvPr/>
        </p:nvPicPr>
        <p:blipFill>
          <a:blip r:embed="rId2" cstate="print"/>
          <a:srcRect r="49194"/>
          <a:stretch>
            <a:fillRect/>
          </a:stretch>
        </p:blipFill>
        <p:spPr>
          <a:xfrm>
            <a:off x="1064861" y="3181024"/>
            <a:ext cx="3583339" cy="3494413"/>
          </a:xfrm>
          <a:prstGeom prst="rect">
            <a:avLst/>
          </a:prstGeom>
        </p:spPr>
      </p:pic>
      <p:pic>
        <p:nvPicPr>
          <p:cNvPr id="7" name="Picture 6" descr="living_vs_nonliving1.jpg"/>
          <p:cNvPicPr>
            <a:picLocks noChangeAspect="1"/>
          </p:cNvPicPr>
          <p:nvPr/>
        </p:nvPicPr>
        <p:blipFill>
          <a:blip r:embed="rId2" cstate="print"/>
          <a:srcRect r="49194"/>
          <a:stretch>
            <a:fillRect/>
          </a:stretch>
        </p:blipFill>
        <p:spPr>
          <a:xfrm>
            <a:off x="3352802" y="2668426"/>
            <a:ext cx="4343398" cy="4235611"/>
          </a:xfrm>
          <a:prstGeom prst="rect">
            <a:avLst/>
          </a:prstGeom>
        </p:spPr>
      </p:pic>
      <p:pic>
        <p:nvPicPr>
          <p:cNvPr id="8" name="Picture 7" descr="living_vs_nonliving1.jpg"/>
          <p:cNvPicPr>
            <a:picLocks noChangeAspect="1"/>
          </p:cNvPicPr>
          <p:nvPr/>
        </p:nvPicPr>
        <p:blipFill>
          <a:blip r:embed="rId2" cstate="print"/>
          <a:srcRect l="50937"/>
          <a:stretch>
            <a:fillRect/>
          </a:stretch>
        </p:blipFill>
        <p:spPr>
          <a:xfrm>
            <a:off x="3048001" y="2237000"/>
            <a:ext cx="4572000" cy="46169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695008"/>
            <a:ext cx="800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70C0"/>
                </a:solidFill>
                <a:latin typeface="+mj-lt"/>
              </a:rPr>
              <a:t>Elements of Environment</a:t>
            </a:r>
          </a:p>
          <a:p>
            <a:endParaRPr lang="en-US" sz="54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417637"/>
            <a:ext cx="8732132" cy="1731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spcBef>
                <a:spcPts val="600"/>
              </a:spcBef>
            </a:pPr>
            <a:endParaRPr lang="en-US" sz="1050" b="1" dirty="0" smtClean="0">
              <a:latin typeface="+mj-lt"/>
            </a:endParaRPr>
          </a:p>
          <a:p>
            <a:pPr lvl="2">
              <a:spcBef>
                <a:spcPts val="600"/>
              </a:spcBef>
            </a:pPr>
            <a:r>
              <a:rPr lang="en-US" sz="2800" b="1" dirty="0" smtClean="0">
                <a:latin typeface="+mj-lt"/>
              </a:rPr>
              <a:t>Living things:</a:t>
            </a:r>
            <a:r>
              <a:rPr lang="en-US" sz="2800" dirty="0" smtClean="0">
                <a:latin typeface="+mj-lt"/>
              </a:rPr>
              <a:t> Plants and animals.</a:t>
            </a:r>
          </a:p>
          <a:p>
            <a:pPr lvl="2">
              <a:spcBef>
                <a:spcPts val="600"/>
              </a:spcBef>
            </a:pPr>
            <a:endParaRPr lang="en-US" sz="300" dirty="0" smtClean="0">
              <a:latin typeface="+mj-lt"/>
            </a:endParaRPr>
          </a:p>
          <a:p>
            <a:pPr lvl="2">
              <a:spcBef>
                <a:spcPts val="600"/>
              </a:spcBef>
            </a:pPr>
            <a:r>
              <a:rPr lang="en-US" sz="2800" b="1" dirty="0" smtClean="0">
                <a:latin typeface="+mj-lt"/>
              </a:rPr>
              <a:t>Non-living things:</a:t>
            </a:r>
            <a:r>
              <a:rPr lang="en-US" sz="2800" dirty="0" smtClean="0">
                <a:latin typeface="+mj-lt"/>
              </a:rPr>
              <a:t> Soil, air, water, chair, table etc.</a:t>
            </a:r>
          </a:p>
          <a:p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3237"/>
            <a:ext cx="9144000" cy="762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1. Relationship between Living and Non-living Things: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51037"/>
            <a:ext cx="8458200" cy="499903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en-US" sz="2800" b="1" u="sng" dirty="0" smtClean="0"/>
          </a:p>
          <a:p>
            <a:pPr>
              <a:buNone/>
            </a:pPr>
            <a:r>
              <a:rPr lang="en-US" sz="3600" dirty="0" smtClean="0">
                <a:latin typeface="+mj-lt"/>
              </a:rPr>
              <a:t>Living things depends on non-living things for survival </a:t>
            </a:r>
          </a:p>
          <a:p>
            <a:pPr>
              <a:buNone/>
            </a:pPr>
            <a:r>
              <a:rPr lang="en-US" sz="3600" dirty="0" smtClean="0">
                <a:latin typeface="+mj-lt"/>
              </a:rPr>
              <a:t>in the environment.</a:t>
            </a:r>
          </a:p>
          <a:p>
            <a:r>
              <a:rPr lang="en-US" sz="3600" b="1" u="sng" dirty="0" smtClean="0">
                <a:latin typeface="+mj-lt"/>
              </a:rPr>
              <a:t>HUMAN:</a:t>
            </a:r>
          </a:p>
          <a:p>
            <a:pPr lvl="1"/>
            <a:r>
              <a:rPr lang="en-US" sz="3600" dirty="0" smtClean="0">
                <a:latin typeface="+mj-lt"/>
              </a:rPr>
              <a:t>Need air to breathe</a:t>
            </a:r>
          </a:p>
          <a:p>
            <a:pPr lvl="1"/>
            <a:r>
              <a:rPr lang="en-US" sz="3600" dirty="0" smtClean="0">
                <a:latin typeface="+mj-lt"/>
              </a:rPr>
              <a:t>Need water to drink</a:t>
            </a:r>
          </a:p>
          <a:p>
            <a:pPr lvl="1"/>
            <a:r>
              <a:rPr lang="en-US" sz="3600" dirty="0" smtClean="0">
                <a:latin typeface="+mj-lt"/>
              </a:rPr>
              <a:t>Need food to get nutrition</a:t>
            </a:r>
          </a:p>
          <a:p>
            <a:pPr lvl="1"/>
            <a:r>
              <a:rPr lang="en-US" sz="3600" dirty="0" smtClean="0">
                <a:latin typeface="+mj-lt"/>
              </a:rPr>
              <a:t>Use soil to grow crops</a:t>
            </a:r>
          </a:p>
          <a:p>
            <a:pPr lvl="1"/>
            <a:r>
              <a:rPr lang="en-US" sz="3600" dirty="0" smtClean="0">
                <a:latin typeface="+mj-lt"/>
              </a:rPr>
              <a:t>Use land to build shelter</a:t>
            </a:r>
          </a:p>
          <a:p>
            <a:pPr lvl="1"/>
            <a:r>
              <a:rPr lang="en-US" sz="3600" dirty="0" smtClean="0">
                <a:latin typeface="+mj-lt"/>
              </a:rPr>
              <a:t>Need furniture, clothes, </a:t>
            </a:r>
          </a:p>
          <a:p>
            <a:pPr lvl="1">
              <a:buNone/>
            </a:pPr>
            <a:r>
              <a:rPr lang="en-US" sz="3600" dirty="0" smtClean="0">
                <a:latin typeface="+mj-lt"/>
              </a:rPr>
              <a:t>    appliances etc. to live.</a:t>
            </a:r>
          </a:p>
        </p:txBody>
      </p:sp>
      <p:sp>
        <p:nvSpPr>
          <p:cNvPr id="4" name="Rectangle 3"/>
          <p:cNvSpPr/>
          <p:nvPr/>
        </p:nvSpPr>
        <p:spPr>
          <a:xfrm>
            <a:off x="1600200" y="1570037"/>
            <a:ext cx="5943600" cy="609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+mj-lt"/>
              </a:rPr>
              <a:t>Needs of living things for survival</a:t>
            </a:r>
            <a:endParaRPr lang="en-US" sz="28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5" name="Picture 4" descr="urb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1349" y="3068637"/>
            <a:ext cx="3676451" cy="2463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57800" y="5532437"/>
            <a:ext cx="35958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+mj-lt"/>
              </a:rPr>
              <a:t>Human depend on non-living things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  <a:latin typeface="+mj-lt"/>
              </a:rPr>
              <a:t> in their life</a:t>
            </a:r>
            <a:endParaRPr lang="en-US" b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0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80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2000"/>
                            </p:stCondLst>
                            <p:childTnLst>
                              <p:par>
                                <p:cTn id="6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3000"/>
                            </p:stCondLst>
                            <p:childTnLst>
                              <p:par>
                                <p:cTn id="6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17784"/>
            <a:ext cx="9144000" cy="6332291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800" b="1" u="sng" dirty="0" smtClean="0">
              <a:latin typeface="+mj-lt"/>
            </a:endParaRPr>
          </a:p>
          <a:p>
            <a:r>
              <a:rPr lang="en-US" sz="2800" b="1" u="sng" dirty="0" smtClean="0">
                <a:latin typeface="+mj-lt"/>
              </a:rPr>
              <a:t>OTHER ANIMALS:</a:t>
            </a:r>
          </a:p>
          <a:p>
            <a:pPr lvl="1">
              <a:spcBef>
                <a:spcPts val="0"/>
              </a:spcBef>
            </a:pPr>
            <a:r>
              <a:rPr lang="en-US" sz="3200" dirty="0" smtClean="0">
                <a:latin typeface="+mj-lt"/>
              </a:rPr>
              <a:t>All animals need air, water and food to live.</a:t>
            </a:r>
          </a:p>
          <a:p>
            <a:pPr lvl="1">
              <a:spcBef>
                <a:spcPts val="0"/>
              </a:spcBef>
            </a:pPr>
            <a:r>
              <a:rPr lang="en-US" sz="3200" dirty="0" smtClean="0">
                <a:latin typeface="+mj-lt"/>
              </a:rPr>
              <a:t>Animal use soil and water as habitats.</a:t>
            </a:r>
          </a:p>
          <a:p>
            <a:pPr lvl="2">
              <a:spcBef>
                <a:spcPts val="0"/>
              </a:spcBef>
            </a:pPr>
            <a:r>
              <a:rPr lang="en-US" sz="2800" dirty="0" smtClean="0">
                <a:latin typeface="+mj-lt"/>
              </a:rPr>
              <a:t>Some animals like insects, earthworms, moles, snakes etc. live in soil.</a:t>
            </a:r>
          </a:p>
          <a:p>
            <a:pPr lvl="2">
              <a:spcBef>
                <a:spcPts val="0"/>
              </a:spcBef>
            </a:pPr>
            <a:r>
              <a:rPr lang="en-US" sz="2800" dirty="0" smtClean="0">
                <a:latin typeface="+mj-lt"/>
              </a:rPr>
              <a:t>Some animals such as prawn, fish, wheal, oyster etc. lives in water. </a:t>
            </a:r>
            <a:endParaRPr lang="en-US" sz="2800" b="1" u="sng" dirty="0" smtClean="0">
              <a:latin typeface="+mj-lt"/>
            </a:endParaRP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4" name="Picture 3" descr="nature-underground-23204315.jpg"/>
          <p:cNvPicPr>
            <a:picLocks noChangeAspect="1"/>
          </p:cNvPicPr>
          <p:nvPr/>
        </p:nvPicPr>
        <p:blipFill>
          <a:blip r:embed="rId3" cstate="print"/>
          <a:srcRect b="12185"/>
          <a:stretch>
            <a:fillRect/>
          </a:stretch>
        </p:blipFill>
        <p:spPr>
          <a:xfrm>
            <a:off x="457200" y="4084637"/>
            <a:ext cx="4086225" cy="2514600"/>
          </a:xfrm>
          <a:prstGeom prst="rect">
            <a:avLst/>
          </a:prstGeom>
        </p:spPr>
      </p:pic>
      <p:pic>
        <p:nvPicPr>
          <p:cNvPr id="5" name="Picture 4" descr="animals in wat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4084637"/>
            <a:ext cx="3810000" cy="2514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600" y="6580743"/>
            <a:ext cx="2088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animals in soil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8800" y="6580743"/>
            <a:ext cx="1981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animals in water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74637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dirty="0" smtClean="0">
                <a:solidFill>
                  <a:srgbClr val="C00000"/>
                </a:solidFill>
                <a:latin typeface="+mj-lt"/>
              </a:rPr>
              <a:t>1. Relationship between Living and Non-living Things:</a:t>
            </a:r>
            <a:endParaRPr lang="en-US" sz="3100" dirty="0">
              <a:latin typeface="+mj-lt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000"/>
                            </p:stCondLst>
                            <p:childTnLst>
                              <p:par>
                                <p:cTn id="3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0"/>
                            </p:stCondLst>
                            <p:childTnLst>
                              <p:par>
                                <p:cTn id="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89037"/>
            <a:ext cx="8382000" cy="5364162"/>
          </a:xfrm>
        </p:spPr>
        <p:txBody>
          <a:bodyPr>
            <a:normAutofit lnSpcReduction="10000"/>
          </a:bodyPr>
          <a:lstStyle/>
          <a:p>
            <a:r>
              <a:rPr lang="en-US" sz="2800" b="1" u="sng" dirty="0" smtClean="0">
                <a:latin typeface="+mj-lt"/>
              </a:rPr>
              <a:t>PLANTS:</a:t>
            </a:r>
          </a:p>
          <a:p>
            <a:pPr lvl="1"/>
            <a:r>
              <a:rPr lang="en-US" sz="2800" dirty="0" smtClean="0">
                <a:latin typeface="+mj-lt"/>
              </a:rPr>
              <a:t>Use sunlight, water and carbon </a:t>
            </a:r>
          </a:p>
          <a:p>
            <a:pPr lvl="1">
              <a:buNone/>
            </a:pPr>
            <a:r>
              <a:rPr lang="en-US" sz="2800" dirty="0" smtClean="0">
                <a:latin typeface="+mj-lt"/>
              </a:rPr>
              <a:t>   dioxide from air to make food.</a:t>
            </a:r>
          </a:p>
          <a:p>
            <a:pPr lvl="1"/>
            <a:r>
              <a:rPr lang="en-US" sz="2800" dirty="0" smtClean="0">
                <a:latin typeface="+mj-lt"/>
              </a:rPr>
              <a:t>Need soil to grow on.</a:t>
            </a:r>
            <a:endParaRPr lang="en-US" dirty="0" smtClean="0">
              <a:latin typeface="+mj-lt"/>
            </a:endParaRPr>
          </a:p>
          <a:p>
            <a:pPr lvl="1"/>
            <a:r>
              <a:rPr lang="en-US" sz="2800" dirty="0" smtClean="0">
                <a:latin typeface="+mj-lt"/>
              </a:rPr>
              <a:t>Plants such as  water lily  </a:t>
            </a:r>
          </a:p>
          <a:p>
            <a:pPr lvl="1">
              <a:buNone/>
            </a:pPr>
            <a:r>
              <a:rPr lang="en-US" sz="2800" dirty="0" smtClean="0">
                <a:latin typeface="+mj-lt"/>
              </a:rPr>
              <a:t>   and water hyacinth use water</a:t>
            </a:r>
          </a:p>
          <a:p>
            <a:pPr lvl="1">
              <a:buNone/>
            </a:pPr>
            <a:r>
              <a:rPr lang="en-US" sz="2800" dirty="0" smtClean="0">
                <a:latin typeface="+mj-lt"/>
              </a:rPr>
              <a:t>   as a habitat.</a:t>
            </a:r>
          </a:p>
          <a:p>
            <a:pPr lvl="1">
              <a:buNone/>
            </a:pPr>
            <a:endParaRPr lang="en-US" sz="2600" dirty="0" smtClean="0"/>
          </a:p>
          <a:p>
            <a:pPr lvl="1">
              <a:buNone/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 lvl="1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QUESTION: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 lvl="1">
              <a:buNone/>
            </a:pPr>
            <a:r>
              <a:rPr lang="en-US" dirty="0" smtClean="0">
                <a:solidFill>
                  <a:srgbClr val="00B0F0"/>
                </a:solidFill>
                <a:latin typeface="Comic Sans MS" pitchFamily="66" charset="0"/>
              </a:rPr>
              <a:t>How do living things (human/animals/plants) depend</a:t>
            </a:r>
          </a:p>
          <a:p>
            <a:pPr lvl="1">
              <a:buNone/>
            </a:pPr>
            <a:r>
              <a:rPr lang="en-US" dirty="0" smtClean="0">
                <a:solidFill>
                  <a:srgbClr val="00B0F0"/>
                </a:solidFill>
                <a:latin typeface="Comic Sans MS" pitchFamily="66" charset="0"/>
              </a:rPr>
              <a:t>on non- living things?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</a:p>
          <a:p>
            <a:endParaRPr lang="en-US" dirty="0"/>
          </a:p>
        </p:txBody>
      </p:sp>
      <p:pic>
        <p:nvPicPr>
          <p:cNvPr id="4" name="Picture 3" descr="Photosynthesis-in-Plants-Illustr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1341437"/>
            <a:ext cx="2743200" cy="365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79437"/>
            <a:ext cx="914400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dirty="0" smtClean="0">
                <a:solidFill>
                  <a:srgbClr val="C00000"/>
                </a:solidFill>
                <a:latin typeface="+mj-lt"/>
              </a:rPr>
              <a:t>1. Relationship between Living and Non-living Things:</a:t>
            </a:r>
            <a:endParaRPr lang="en-US" sz="31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6057" y="5075237"/>
            <a:ext cx="34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+mj-lt"/>
              </a:rPr>
              <a:t>Plants depend on non-living things</a:t>
            </a:r>
            <a:endParaRPr lang="en-US" b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648</TotalTime>
  <Words>779</Words>
  <Application>Microsoft Office PowerPoint</Application>
  <PresentationFormat>Custom</PresentationFormat>
  <Paragraphs>145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Flow</vt:lpstr>
      <vt:lpstr>Slide 1</vt:lpstr>
      <vt:lpstr>Slide 2</vt:lpstr>
      <vt:lpstr>Slide 3</vt:lpstr>
      <vt:lpstr>Topics to Discuss</vt:lpstr>
      <vt:lpstr>Environment:</vt:lpstr>
      <vt:lpstr>Slide 6</vt:lpstr>
      <vt:lpstr>1. Relationship between Living and Non-living Things:</vt:lpstr>
      <vt:lpstr>Slide 8</vt:lpstr>
      <vt:lpstr>Slide 9</vt:lpstr>
      <vt:lpstr>What is an Ecosystem?</vt:lpstr>
      <vt:lpstr>2.Mutual Dependence between Plants and       Animals</vt:lpstr>
      <vt:lpstr>Mutual Dependence</vt:lpstr>
      <vt:lpstr>Slide 13</vt:lpstr>
      <vt:lpstr>Some definition:</vt:lpstr>
      <vt:lpstr>Slide 15</vt:lpstr>
      <vt:lpstr>Slide 16</vt:lpstr>
      <vt:lpstr>3. Energy Flow:</vt:lpstr>
      <vt:lpstr>Slide 18</vt:lpstr>
      <vt:lpstr>Food Chain</vt:lpstr>
      <vt:lpstr>Food Chain</vt:lpstr>
      <vt:lpstr>Food Web</vt:lpstr>
      <vt:lpstr>Questions (Energy Flow):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ELEMENTARY SCIENCE Class: Five</dc:title>
  <dc:creator>Mukul</dc:creator>
  <cp:lastModifiedBy>Firoz Mahmud</cp:lastModifiedBy>
  <cp:revision>97</cp:revision>
  <dcterms:created xsi:type="dcterms:W3CDTF">2017-01-12T16:12:55Z</dcterms:created>
  <dcterms:modified xsi:type="dcterms:W3CDTF">2017-03-14T03:00:59Z</dcterms:modified>
</cp:coreProperties>
</file>